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5" r:id="rId1"/>
  </p:sldMasterIdLst>
  <p:notesMasterIdLst>
    <p:notesMasterId r:id="rId27"/>
  </p:notesMasterIdLst>
  <p:sldIdLst>
    <p:sldId id="256" r:id="rId2"/>
    <p:sldId id="283" r:id="rId3"/>
    <p:sldId id="284" r:id="rId4"/>
    <p:sldId id="258" r:id="rId5"/>
    <p:sldId id="257" r:id="rId6"/>
    <p:sldId id="259" r:id="rId7"/>
    <p:sldId id="261" r:id="rId8"/>
    <p:sldId id="262" r:id="rId9"/>
    <p:sldId id="263" r:id="rId10"/>
    <p:sldId id="264" r:id="rId11"/>
    <p:sldId id="265" r:id="rId12"/>
    <p:sldId id="266" r:id="rId13"/>
    <p:sldId id="268" r:id="rId14"/>
    <p:sldId id="269" r:id="rId15"/>
    <p:sldId id="273" r:id="rId16"/>
    <p:sldId id="271" r:id="rId17"/>
    <p:sldId id="272" r:id="rId18"/>
    <p:sldId id="274" r:id="rId19"/>
    <p:sldId id="267" r:id="rId20"/>
    <p:sldId id="275" r:id="rId21"/>
    <p:sldId id="276" r:id="rId22"/>
    <p:sldId id="277" r:id="rId23"/>
    <p:sldId id="278" r:id="rId24"/>
    <p:sldId id="280" r:id="rId25"/>
    <p:sldId id="27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Turner" initials="MT" lastIdx="1" clrIdx="0">
    <p:extLst>
      <p:ext uri="{19B8F6BF-5375-455C-9EA6-DF929625EA0E}">
        <p15:presenceInfo xmlns:p15="http://schemas.microsoft.com/office/powerpoint/2012/main" userId="Mark Turn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5EB"/>
    <a:srgbClr val="E9F2F5"/>
    <a:srgbClr val="50B4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85820" autoAdjust="0"/>
  </p:normalViewPr>
  <p:slideViewPr>
    <p:cSldViewPr snapToGrid="0">
      <p:cViewPr varScale="1">
        <p:scale>
          <a:sx n="39" d="100"/>
          <a:sy n="39" d="100"/>
        </p:scale>
        <p:origin x="1044" y="4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7E2594-1E39-4949-AB1C-CEA767AB7E22}" type="datetimeFigureOut">
              <a:rPr lang="en-US" smtClean="0"/>
              <a:t>9/25/2018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5DB2D9-5747-4A2E-AF9B-B27983089FB9}" type="slidenum">
              <a:rPr lang="en-US" smtClean="0"/>
              <a:t>‹#›</a:t>
            </a:fld>
            <a:endParaRPr lang="en-US" dirty="0"/>
          </a:p>
        </p:txBody>
      </p:sp>
    </p:spTree>
    <p:extLst>
      <p:ext uri="{BB962C8B-B14F-4D97-AF65-F5344CB8AC3E}">
        <p14:creationId xmlns:p14="http://schemas.microsoft.com/office/powerpoint/2010/main" val="2461393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Founded in 2000, heavily</a:t>
            </a:r>
            <a:r>
              <a:rPr lang="en-US" baseline="0" dirty="0"/>
              <a:t> involved with UMCP and USM, neighbor partners, innovation corridor, multi disciplinary, leader in innovation and entrepreneurship research.  Cutting edge easier to implement internationally and under difficult circumstances.  Framework provides a broad “universe”, constantly evolving and each area to mature</a:t>
            </a:r>
            <a:endParaRPr lang="en-US" dirty="0"/>
          </a:p>
        </p:txBody>
      </p:sp>
      <p:sp>
        <p:nvSpPr>
          <p:cNvPr id="4" name="Slide Number Placeholder 3"/>
          <p:cNvSpPr>
            <a:spLocks noGrp="1"/>
          </p:cNvSpPr>
          <p:nvPr>
            <p:ph type="sldNum" sz="quarter" idx="10"/>
          </p:nvPr>
        </p:nvSpPr>
        <p:spPr/>
        <p:txBody>
          <a:bodyPr/>
          <a:lstStyle/>
          <a:p>
            <a:fld id="{1BDC959B-D1EA-429D-99F7-B95A49D52027}" type="slidenum">
              <a:rPr lang="en-US" smtClean="0"/>
              <a:t>2</a:t>
            </a:fld>
            <a:endParaRPr lang="en-US" dirty="0"/>
          </a:p>
        </p:txBody>
      </p:sp>
    </p:spTree>
    <p:extLst>
      <p:ext uri="{BB962C8B-B14F-4D97-AF65-F5344CB8AC3E}">
        <p14:creationId xmlns:p14="http://schemas.microsoft.com/office/powerpoint/2010/main" val="2159226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DB2D9-5747-4A2E-AF9B-B27983089FB9}" type="slidenum">
              <a:rPr lang="en-US" smtClean="0"/>
              <a:t>3</a:t>
            </a:fld>
            <a:endParaRPr lang="en-US" dirty="0"/>
          </a:p>
        </p:txBody>
      </p:sp>
    </p:spTree>
    <p:extLst>
      <p:ext uri="{BB962C8B-B14F-4D97-AF65-F5344CB8AC3E}">
        <p14:creationId xmlns:p14="http://schemas.microsoft.com/office/powerpoint/2010/main" val="4195951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DB2D9-5747-4A2E-AF9B-B27983089FB9}" type="slidenum">
              <a:rPr lang="en-US" smtClean="0"/>
              <a:t>13</a:t>
            </a:fld>
            <a:endParaRPr lang="en-US" dirty="0"/>
          </a:p>
        </p:txBody>
      </p:sp>
    </p:spTree>
    <p:extLst>
      <p:ext uri="{BB962C8B-B14F-4D97-AF65-F5344CB8AC3E}">
        <p14:creationId xmlns:p14="http://schemas.microsoft.com/office/powerpoint/2010/main" val="358176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5DB2D9-5747-4A2E-AF9B-B27983089FB9}" type="slidenum">
              <a:rPr lang="en-US" smtClean="0"/>
              <a:t>21</a:t>
            </a:fld>
            <a:endParaRPr lang="en-US" dirty="0"/>
          </a:p>
        </p:txBody>
      </p:sp>
    </p:spTree>
    <p:extLst>
      <p:ext uri="{BB962C8B-B14F-4D97-AF65-F5344CB8AC3E}">
        <p14:creationId xmlns:p14="http://schemas.microsoft.com/office/powerpoint/2010/main" val="1205070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7AA4F00-3062-4457-8058-6CC4F12FCBD1}" type="datetimeFigureOut">
              <a:rPr lang="en-US" smtClean="0"/>
              <a:t>9/25/2018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D5BE069C-8413-4983-9302-B7D2DDA462FC}" type="slidenum">
              <a:rPr lang="en-US" smtClean="0"/>
              <a:t>‹#›</a:t>
            </a:fld>
            <a:endParaRPr lang="en-US" dirty="0"/>
          </a:p>
        </p:txBody>
      </p:sp>
    </p:spTree>
    <p:extLst>
      <p:ext uri="{BB962C8B-B14F-4D97-AF65-F5344CB8AC3E}">
        <p14:creationId xmlns:p14="http://schemas.microsoft.com/office/powerpoint/2010/main" val="1550607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759782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266916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2589169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263582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201648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2557743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1009868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BE069C-8413-4983-9302-B7D2DDA462FC}" type="slidenum">
              <a:rPr lang="en-US" smtClean="0"/>
              <a:t>‹#›</a:t>
            </a:fld>
            <a:endParaRPr lang="en-US" dirty="0"/>
          </a:p>
        </p:txBody>
      </p:sp>
    </p:spTree>
    <p:extLst>
      <p:ext uri="{BB962C8B-B14F-4D97-AF65-F5344CB8AC3E}">
        <p14:creationId xmlns:p14="http://schemas.microsoft.com/office/powerpoint/2010/main" val="566988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37AA4F00-3062-4457-8058-6CC4F12FCBD1}" type="datetimeFigureOut">
              <a:rPr lang="en-US" smtClean="0"/>
              <a:t>9/25/2018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D5BE069C-8413-4983-9302-B7D2DDA462FC}" type="slidenum">
              <a:rPr lang="en-US" smtClean="0"/>
              <a:t>‹#›</a:t>
            </a:fld>
            <a:endParaRPr lang="en-US" dirty="0"/>
          </a:p>
        </p:txBody>
      </p:sp>
    </p:spTree>
    <p:extLst>
      <p:ext uri="{BB962C8B-B14F-4D97-AF65-F5344CB8AC3E}">
        <p14:creationId xmlns:p14="http://schemas.microsoft.com/office/powerpoint/2010/main" val="1570031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7AA4F00-3062-4457-8058-6CC4F12FCBD1}" type="datetimeFigureOut">
              <a:rPr lang="en-US" smtClean="0"/>
              <a:t>9/25/2018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D5BE069C-8413-4983-9302-B7D2DDA462FC}" type="slidenum">
              <a:rPr lang="en-US" smtClean="0"/>
              <a:t>‹#›</a:t>
            </a:fld>
            <a:endParaRPr lang="en-US" dirty="0"/>
          </a:p>
        </p:txBody>
      </p:sp>
    </p:spTree>
    <p:extLst>
      <p:ext uri="{BB962C8B-B14F-4D97-AF65-F5344CB8AC3E}">
        <p14:creationId xmlns:p14="http://schemas.microsoft.com/office/powerpoint/2010/main" val="308365727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7AA4F00-3062-4457-8058-6CC4F12FCBD1}" type="datetimeFigureOut">
              <a:rPr lang="en-US" smtClean="0"/>
              <a:t>9/25/2018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D5BE069C-8413-4983-9302-B7D2DDA462FC}" type="slidenum">
              <a:rPr lang="en-US" smtClean="0"/>
              <a:t>‹#›</a:t>
            </a:fld>
            <a:endParaRPr lang="en-US" dirty="0"/>
          </a:p>
        </p:txBody>
      </p:sp>
    </p:spTree>
    <p:extLst>
      <p:ext uri="{BB962C8B-B14F-4D97-AF65-F5344CB8AC3E}">
        <p14:creationId xmlns:p14="http://schemas.microsoft.com/office/powerpoint/2010/main" val="1897948950"/>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9ECF7-622D-4C32-8A48-5C87A34C93B2}"/>
              </a:ext>
            </a:extLst>
          </p:cNvPr>
          <p:cNvSpPr>
            <a:spLocks noGrp="1"/>
          </p:cNvSpPr>
          <p:nvPr>
            <p:ph type="ctrTitle"/>
          </p:nvPr>
        </p:nvSpPr>
        <p:spPr/>
        <p:txBody>
          <a:bodyPr>
            <a:normAutofit/>
          </a:bodyPr>
          <a:lstStyle/>
          <a:p>
            <a:r>
              <a:rPr lang="en-US" b="1" dirty="0"/>
              <a:t>Business Assistance and Women Entrepreneurs</a:t>
            </a:r>
            <a:endParaRPr lang="en-US" dirty="0"/>
          </a:p>
        </p:txBody>
      </p:sp>
      <p:sp>
        <p:nvSpPr>
          <p:cNvPr id="3" name="Subtitle 2">
            <a:extLst>
              <a:ext uri="{FF2B5EF4-FFF2-40B4-BE49-F238E27FC236}">
                <a16:creationId xmlns:a16="http://schemas.microsoft.com/office/drawing/2014/main" id="{63C88D0C-AF5E-4113-ABA7-C3891C95CD0C}"/>
              </a:ext>
            </a:extLst>
          </p:cNvPr>
          <p:cNvSpPr>
            <a:spLocks noGrp="1"/>
          </p:cNvSpPr>
          <p:nvPr>
            <p:ph type="subTitle" idx="1"/>
          </p:nvPr>
        </p:nvSpPr>
        <p:spPr/>
        <p:txBody>
          <a:bodyPr>
            <a:normAutofit fontScale="92500" lnSpcReduction="10000"/>
          </a:bodyPr>
          <a:lstStyle/>
          <a:p>
            <a:r>
              <a:rPr lang="en-US" dirty="0"/>
              <a:t>Presentation at Demographics of the Entrepreneur Workshop Hosted by the U.S. Census Bureau and National Women’s Business Council</a:t>
            </a:r>
          </a:p>
          <a:p>
            <a:r>
              <a:rPr lang="en-US" dirty="0"/>
              <a:t>9/20/2018</a:t>
            </a:r>
          </a:p>
          <a:p>
            <a:endParaRPr lang="en-US" dirty="0"/>
          </a:p>
        </p:txBody>
      </p:sp>
      <p:grpSp>
        <p:nvGrpSpPr>
          <p:cNvPr id="10" name="Group 9">
            <a:extLst>
              <a:ext uri="{FF2B5EF4-FFF2-40B4-BE49-F238E27FC236}">
                <a16:creationId xmlns:a16="http://schemas.microsoft.com/office/drawing/2014/main" id="{DF37470F-9AAB-4DD0-A828-FEE5DF530D16}"/>
              </a:ext>
            </a:extLst>
          </p:cNvPr>
          <p:cNvGrpSpPr/>
          <p:nvPr/>
        </p:nvGrpSpPr>
        <p:grpSpPr>
          <a:xfrm>
            <a:off x="9093251" y="5572461"/>
            <a:ext cx="2324827" cy="767117"/>
            <a:chOff x="9133244" y="5615492"/>
            <a:chExt cx="2031402" cy="670296"/>
          </a:xfrm>
        </p:grpSpPr>
        <p:sp>
          <p:nvSpPr>
            <p:cNvPr id="7" name="Rectangle 6">
              <a:extLst>
                <a:ext uri="{FF2B5EF4-FFF2-40B4-BE49-F238E27FC236}">
                  <a16:creationId xmlns:a16="http://schemas.microsoft.com/office/drawing/2014/main" id="{1C2F3E50-5868-4B1D-9691-D82E0C338C7D}"/>
                </a:ext>
              </a:extLst>
            </p:cNvPr>
            <p:cNvSpPr/>
            <p:nvPr/>
          </p:nvSpPr>
          <p:spPr>
            <a:xfrm>
              <a:off x="9133244" y="5615492"/>
              <a:ext cx="2031402" cy="6702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09177E65-0E82-43EC-A526-459A555260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22335" y="5711150"/>
              <a:ext cx="1858351" cy="512931"/>
            </a:xfrm>
            <a:prstGeom prst="rect">
              <a:avLst/>
            </a:prstGeom>
          </p:spPr>
        </p:pic>
      </p:grpSp>
    </p:spTree>
    <p:extLst>
      <p:ext uri="{BB962C8B-B14F-4D97-AF65-F5344CB8AC3E}">
        <p14:creationId xmlns:p14="http://schemas.microsoft.com/office/powerpoint/2010/main" val="2228191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6FD8E-CAA3-4321-A8C5-7463D666E301}"/>
              </a:ext>
            </a:extLst>
          </p:cNvPr>
          <p:cNvSpPr>
            <a:spLocks noGrp="1"/>
          </p:cNvSpPr>
          <p:nvPr>
            <p:ph type="title"/>
          </p:nvPr>
        </p:nvSpPr>
        <p:spPr/>
        <p:txBody>
          <a:bodyPr/>
          <a:lstStyle/>
          <a:p>
            <a:r>
              <a:rPr lang="en-US" dirty="0"/>
              <a:t>Hypothesis 5</a:t>
            </a:r>
          </a:p>
        </p:txBody>
      </p:sp>
      <p:sp>
        <p:nvSpPr>
          <p:cNvPr id="3" name="Content Placeholder 2">
            <a:extLst>
              <a:ext uri="{FF2B5EF4-FFF2-40B4-BE49-F238E27FC236}">
                <a16:creationId xmlns:a16="http://schemas.microsoft.com/office/drawing/2014/main" id="{C390143B-2C9C-4EF9-A829-1F3509CEEBFC}"/>
              </a:ext>
            </a:extLst>
          </p:cNvPr>
          <p:cNvSpPr>
            <a:spLocks noGrp="1"/>
          </p:cNvSpPr>
          <p:nvPr>
            <p:ph idx="1"/>
          </p:nvPr>
        </p:nvSpPr>
        <p:spPr/>
        <p:txBody>
          <a:bodyPr/>
          <a:lstStyle/>
          <a:p>
            <a:pPr>
              <a:buFont typeface="Arial" panose="020B0604020202020204" pitchFamily="34" charset="0"/>
              <a:buChar char="•"/>
            </a:pPr>
            <a:r>
              <a:rPr lang="en-US" dirty="0"/>
              <a:t> Woman are more likely than men to perceive assistance from woman-focused programs as effective.</a:t>
            </a:r>
          </a:p>
        </p:txBody>
      </p:sp>
    </p:spTree>
    <p:extLst>
      <p:ext uri="{BB962C8B-B14F-4D97-AF65-F5344CB8AC3E}">
        <p14:creationId xmlns:p14="http://schemas.microsoft.com/office/powerpoint/2010/main" val="801880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0AEFD-6C82-4CFB-955B-871051A2EEBD}"/>
              </a:ext>
            </a:extLst>
          </p:cNvPr>
          <p:cNvSpPr>
            <a:spLocks noGrp="1"/>
          </p:cNvSpPr>
          <p:nvPr>
            <p:ph type="title"/>
          </p:nvPr>
        </p:nvSpPr>
        <p:spPr/>
        <p:txBody>
          <a:bodyPr/>
          <a:lstStyle/>
          <a:p>
            <a:r>
              <a:rPr lang="en-US" dirty="0"/>
              <a:t>2016 Annual Survey of Entrepreneurs</a:t>
            </a:r>
          </a:p>
        </p:txBody>
      </p:sp>
      <p:sp>
        <p:nvSpPr>
          <p:cNvPr id="3" name="Content Placeholder 2">
            <a:extLst>
              <a:ext uri="{FF2B5EF4-FFF2-40B4-BE49-F238E27FC236}">
                <a16:creationId xmlns:a16="http://schemas.microsoft.com/office/drawing/2014/main" id="{1CB0E2FB-6C30-48E8-BB49-3F32E8C672D7}"/>
              </a:ext>
            </a:extLst>
          </p:cNvPr>
          <p:cNvSpPr>
            <a:spLocks noGrp="1"/>
          </p:cNvSpPr>
          <p:nvPr>
            <p:ph idx="1"/>
          </p:nvPr>
        </p:nvSpPr>
        <p:spPr/>
        <p:txBody>
          <a:bodyPr/>
          <a:lstStyle/>
          <a:p>
            <a:pPr>
              <a:buFont typeface="Arial" panose="020B0604020202020204" pitchFamily="34" charset="0"/>
              <a:buChar char="•"/>
            </a:pPr>
            <a:r>
              <a:rPr lang="en-US" dirty="0"/>
              <a:t> First nationally representative data on business assistance among entrepreneurs</a:t>
            </a:r>
          </a:p>
          <a:p>
            <a:pPr marL="0" indent="0">
              <a:buNone/>
            </a:pPr>
            <a:r>
              <a:rPr lang="en-US" dirty="0">
                <a:latin typeface="Calibri Light" panose="020F0302020204030204" pitchFamily="34" charset="0"/>
              </a:rPr>
              <a:t>       • </a:t>
            </a:r>
            <a:r>
              <a:rPr lang="en-US" dirty="0"/>
              <a:t>Covers employer businesses only</a:t>
            </a:r>
          </a:p>
          <a:p>
            <a:pPr>
              <a:buFont typeface="Arial" panose="020B0604020202020204" pitchFamily="34" charset="0"/>
              <a:buChar char="•"/>
            </a:pPr>
            <a:r>
              <a:rPr lang="en-US" dirty="0"/>
              <a:t> Census’ August public release</a:t>
            </a:r>
          </a:p>
          <a:p>
            <a:pPr marL="0" indent="0">
              <a:buNone/>
            </a:pPr>
            <a:r>
              <a:rPr lang="en-US" dirty="0">
                <a:latin typeface="Calibri Light" panose="020F0302020204030204" pitchFamily="34" charset="0"/>
              </a:rPr>
              <a:t>       • </a:t>
            </a:r>
            <a:r>
              <a:rPr lang="en-US" dirty="0"/>
              <a:t>Statistics by gender, race, and geography</a:t>
            </a:r>
          </a:p>
          <a:p>
            <a:pPr>
              <a:buFont typeface="Arial" panose="020B0604020202020204" pitchFamily="34" charset="0"/>
              <a:buChar char="•"/>
            </a:pPr>
            <a:r>
              <a:rPr lang="en-US" dirty="0"/>
              <a:t> Discontinued after 2016</a:t>
            </a:r>
          </a:p>
        </p:txBody>
      </p:sp>
    </p:spTree>
    <p:extLst>
      <p:ext uri="{BB962C8B-B14F-4D97-AF65-F5344CB8AC3E}">
        <p14:creationId xmlns:p14="http://schemas.microsoft.com/office/powerpoint/2010/main" val="294022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06DF5-CFC5-4743-A53B-7E899DC4721E}"/>
              </a:ext>
            </a:extLst>
          </p:cNvPr>
          <p:cNvSpPr>
            <a:spLocks noGrp="1"/>
          </p:cNvSpPr>
          <p:nvPr>
            <p:ph type="title"/>
          </p:nvPr>
        </p:nvSpPr>
        <p:spPr/>
        <p:txBody>
          <a:bodyPr/>
          <a:lstStyle/>
          <a:p>
            <a:r>
              <a:rPr lang="en-US" dirty="0"/>
              <a:t>2016 Survey of Women’s Business Centers</a:t>
            </a:r>
          </a:p>
        </p:txBody>
      </p:sp>
      <p:sp>
        <p:nvSpPr>
          <p:cNvPr id="3" name="Content Placeholder 2">
            <a:extLst>
              <a:ext uri="{FF2B5EF4-FFF2-40B4-BE49-F238E27FC236}">
                <a16:creationId xmlns:a16="http://schemas.microsoft.com/office/drawing/2014/main" id="{B2113F23-6575-4E40-B90E-C2C8B7BF56BB}"/>
              </a:ext>
            </a:extLst>
          </p:cNvPr>
          <p:cNvSpPr>
            <a:spLocks noGrp="1"/>
          </p:cNvSpPr>
          <p:nvPr>
            <p:ph idx="1"/>
          </p:nvPr>
        </p:nvSpPr>
        <p:spPr>
          <a:xfrm>
            <a:off x="676656" y="2305878"/>
            <a:ext cx="10753725" cy="3471987"/>
          </a:xfrm>
        </p:spPr>
        <p:txBody>
          <a:bodyPr/>
          <a:lstStyle/>
          <a:p>
            <a:pPr>
              <a:buFont typeface="Arial" panose="020B0604020202020204" pitchFamily="34" charset="0"/>
              <a:buChar char="•"/>
            </a:pPr>
            <a:r>
              <a:rPr lang="en-US" dirty="0"/>
              <a:t> Woman-focused but not restricted</a:t>
            </a:r>
          </a:p>
          <a:p>
            <a:pPr>
              <a:buFont typeface="Arial" panose="020B0604020202020204" pitchFamily="34" charset="0"/>
              <a:buChar char="•"/>
            </a:pPr>
            <a:r>
              <a:rPr lang="en-US" dirty="0"/>
              <a:t> Serves employer businesses, non-employers, and pre-ventures</a:t>
            </a:r>
          </a:p>
        </p:txBody>
      </p:sp>
    </p:spTree>
    <p:extLst>
      <p:ext uri="{BB962C8B-B14F-4D97-AF65-F5344CB8AC3E}">
        <p14:creationId xmlns:p14="http://schemas.microsoft.com/office/powerpoint/2010/main" val="3792487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1C2B1-F19E-4403-937F-90316C37BBF9}"/>
              </a:ext>
            </a:extLst>
          </p:cNvPr>
          <p:cNvSpPr>
            <a:spLocks noGrp="1"/>
          </p:cNvSpPr>
          <p:nvPr>
            <p:ph type="title"/>
          </p:nvPr>
        </p:nvSpPr>
        <p:spPr/>
        <p:txBody>
          <a:bodyPr/>
          <a:lstStyle/>
          <a:p>
            <a:r>
              <a:rPr lang="en-US" dirty="0"/>
              <a:t>Hypothesis 1 - Supported</a:t>
            </a:r>
          </a:p>
        </p:txBody>
      </p:sp>
      <p:sp>
        <p:nvSpPr>
          <p:cNvPr id="3" name="Content Placeholder 2">
            <a:extLst>
              <a:ext uri="{FF2B5EF4-FFF2-40B4-BE49-F238E27FC236}">
                <a16:creationId xmlns:a16="http://schemas.microsoft.com/office/drawing/2014/main" id="{9D5350C2-7D49-44A5-82E8-6ACB10C11AE9}"/>
              </a:ext>
            </a:extLst>
          </p:cNvPr>
          <p:cNvSpPr>
            <a:spLocks noGrp="1"/>
          </p:cNvSpPr>
          <p:nvPr>
            <p:ph idx="1"/>
          </p:nvPr>
        </p:nvSpPr>
        <p:spPr>
          <a:xfrm>
            <a:off x="689498" y="1828800"/>
            <a:ext cx="10773157" cy="3949065"/>
          </a:xfrm>
        </p:spPr>
        <p:txBody>
          <a:bodyPr/>
          <a:lstStyle/>
          <a:p>
            <a:pPr>
              <a:buFont typeface="Arial" panose="020B0604020202020204" pitchFamily="34" charset="0"/>
              <a:buChar char="•"/>
            </a:pPr>
            <a:r>
              <a:rPr lang="en-US" dirty="0"/>
              <a:t> Woman start businesses for different reasons than men and have different barriers to starting and growing.</a:t>
            </a:r>
          </a:p>
          <a:p>
            <a:endParaRPr lang="en-US" dirty="0"/>
          </a:p>
        </p:txBody>
      </p:sp>
      <p:graphicFrame>
        <p:nvGraphicFramePr>
          <p:cNvPr id="4" name="Table 3">
            <a:extLst>
              <a:ext uri="{FF2B5EF4-FFF2-40B4-BE49-F238E27FC236}">
                <a16:creationId xmlns:a16="http://schemas.microsoft.com/office/drawing/2014/main" id="{DDE5AFDA-9AA7-4FF6-9885-1856991B3FE6}"/>
              </a:ext>
            </a:extLst>
          </p:cNvPr>
          <p:cNvGraphicFramePr>
            <a:graphicFrameLocks noGrp="1"/>
          </p:cNvGraphicFramePr>
          <p:nvPr>
            <p:extLst>
              <p:ext uri="{D42A27DB-BD31-4B8C-83A1-F6EECF244321}">
                <p14:modId xmlns:p14="http://schemas.microsoft.com/office/powerpoint/2010/main" val="542270532"/>
              </p:ext>
            </p:extLst>
          </p:nvPr>
        </p:nvGraphicFramePr>
        <p:xfrm>
          <a:off x="807308" y="2715931"/>
          <a:ext cx="10515600" cy="3641725"/>
        </p:xfrm>
        <a:graphic>
          <a:graphicData uri="http://schemas.openxmlformats.org/drawingml/2006/table">
            <a:tbl>
              <a:tblPr firstRow="1" firstCol="1" bandRow="1">
                <a:tableStyleId>{5C22544A-7EE6-4342-B048-85BDC9FD1C3A}</a:tableStyleId>
              </a:tblPr>
              <a:tblGrid>
                <a:gridCol w="5338119">
                  <a:extLst>
                    <a:ext uri="{9D8B030D-6E8A-4147-A177-3AD203B41FA5}">
                      <a16:colId xmlns:a16="http://schemas.microsoft.com/office/drawing/2014/main" val="1730148705"/>
                    </a:ext>
                  </a:extLst>
                </a:gridCol>
                <a:gridCol w="2850292">
                  <a:extLst>
                    <a:ext uri="{9D8B030D-6E8A-4147-A177-3AD203B41FA5}">
                      <a16:colId xmlns:a16="http://schemas.microsoft.com/office/drawing/2014/main" val="172294031"/>
                    </a:ext>
                  </a:extLst>
                </a:gridCol>
                <a:gridCol w="2327189">
                  <a:extLst>
                    <a:ext uri="{9D8B030D-6E8A-4147-A177-3AD203B41FA5}">
                      <a16:colId xmlns:a16="http://schemas.microsoft.com/office/drawing/2014/main" val="399075455"/>
                    </a:ext>
                  </a:extLst>
                </a:gridCol>
              </a:tblGrid>
              <a:tr h="0">
                <a:tc>
                  <a:txBody>
                    <a:bodyPr/>
                    <a:lstStyle/>
                    <a:p>
                      <a:pPr marL="0" marR="0">
                        <a:lnSpc>
                          <a:spcPct val="107000"/>
                        </a:lnSpc>
                        <a:spcBef>
                          <a:spcPts val="0"/>
                        </a:spcBef>
                        <a:spcAft>
                          <a:spcPts val="0"/>
                        </a:spcAft>
                      </a:pPr>
                      <a:r>
                        <a:rPr lang="en-US" sz="1800" dirty="0">
                          <a:effectLst/>
                        </a:rPr>
                        <a:t>Reasons for owning the business</a:t>
                      </a:r>
                    </a:p>
                    <a:p>
                      <a:pPr marL="0" marR="0">
                        <a:lnSpc>
                          <a:spcPct val="107000"/>
                        </a:lnSpc>
                        <a:spcBef>
                          <a:spcPts val="0"/>
                        </a:spcBef>
                        <a:spcAft>
                          <a:spcPts val="0"/>
                        </a:spcAft>
                      </a:pPr>
                      <a:r>
                        <a:rPr lang="en-US" sz="1800" dirty="0">
                          <a:effectLst/>
                        </a:rPr>
                        <a:t>(rated as very important)</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effectLst/>
                        </a:rPr>
                        <a:t>FEMALE %</a:t>
                      </a:r>
                      <a:endParaRPr lang="en-US" sz="18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effectLst/>
                        </a:rPr>
                        <a:t>MALE %</a:t>
                      </a:r>
                      <a:endParaRPr lang="en-US" sz="1800" dirty="0">
                        <a:effectLst/>
                        <a:latin typeface="Times New Roman" panose="02020603050405020304" pitchFamily="18" charset="0"/>
                        <a:ea typeface="Calibri" panose="020F050202020403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35384062"/>
                  </a:ext>
                </a:extLst>
              </a:tr>
              <a:tr h="0">
                <a:tc>
                  <a:txBody>
                    <a:bodyPr/>
                    <a:lstStyle/>
                    <a:p>
                      <a:pPr marL="0" marR="0">
                        <a:lnSpc>
                          <a:spcPct val="107000"/>
                        </a:lnSpc>
                        <a:spcBef>
                          <a:spcPts val="0"/>
                        </a:spcBef>
                        <a:spcAft>
                          <a:spcPts val="0"/>
                        </a:spcAft>
                      </a:pPr>
                      <a:r>
                        <a:rPr lang="en-US" sz="1800" dirty="0">
                          <a:effectLst/>
                        </a:rPr>
                        <a:t>MORE IMPORTANT FOR WOMEN:</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E5EB"/>
                    </a:solidFill>
                  </a:tcPr>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00843911"/>
                  </a:ext>
                </a:extLst>
              </a:tr>
              <a:tr h="0">
                <a:tc>
                  <a:txBody>
                    <a:bodyPr/>
                    <a:lstStyle/>
                    <a:p>
                      <a:pPr marL="0" marR="0">
                        <a:lnSpc>
                          <a:spcPct val="107000"/>
                        </a:lnSpc>
                        <a:spcBef>
                          <a:spcPts val="0"/>
                        </a:spcBef>
                        <a:spcAft>
                          <a:spcPts val="0"/>
                        </a:spcAft>
                      </a:pPr>
                      <a:r>
                        <a:rPr lang="en-US" sz="1800" dirty="0">
                          <a:effectLst/>
                        </a:rPr>
                        <a:t>Balance work and family</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52.5</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47.3</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69453428"/>
                  </a:ext>
                </a:extLst>
              </a:tr>
              <a:tr h="0">
                <a:tc>
                  <a:txBody>
                    <a:bodyPr/>
                    <a:lstStyle/>
                    <a:p>
                      <a:pPr marL="0" marR="0">
                        <a:lnSpc>
                          <a:spcPct val="107000"/>
                        </a:lnSpc>
                        <a:spcBef>
                          <a:spcPts val="0"/>
                        </a:spcBef>
                        <a:spcAft>
                          <a:spcPts val="0"/>
                        </a:spcAft>
                      </a:pPr>
                      <a:r>
                        <a:rPr lang="en-US" sz="1800" dirty="0">
                          <a:effectLst/>
                        </a:rPr>
                        <a:t>Flexible hours</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49.2</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44.9</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58914724"/>
                  </a:ext>
                </a:extLst>
              </a:tr>
              <a:tr h="0">
                <a:tc>
                  <a:txBody>
                    <a:bodyPr/>
                    <a:lstStyle/>
                    <a:p>
                      <a:pPr marL="0" marR="0">
                        <a:lnSpc>
                          <a:spcPct val="107000"/>
                        </a:lnSpc>
                        <a:spcBef>
                          <a:spcPts val="0"/>
                        </a:spcBef>
                        <a:spcAft>
                          <a:spcPts val="0"/>
                        </a:spcAft>
                      </a:pPr>
                      <a:r>
                        <a:rPr lang="en-US" sz="1800" dirty="0">
                          <a:effectLst/>
                        </a:rPr>
                        <a:t>MORE IMPORTANT FOR MEN:</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95753855"/>
                  </a:ext>
                </a:extLst>
              </a:tr>
              <a:tr h="0">
                <a:tc>
                  <a:txBody>
                    <a:bodyPr/>
                    <a:lstStyle/>
                    <a:p>
                      <a:pPr marL="0" marR="0">
                        <a:lnSpc>
                          <a:spcPct val="107000"/>
                        </a:lnSpc>
                        <a:spcBef>
                          <a:spcPts val="0"/>
                        </a:spcBef>
                        <a:spcAft>
                          <a:spcPts val="0"/>
                        </a:spcAft>
                      </a:pPr>
                      <a:r>
                        <a:rPr lang="en-US" sz="1800" dirty="0">
                          <a:effectLst/>
                        </a:rPr>
                        <a:t>Greater income</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47.0</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59.2</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748677910"/>
                  </a:ext>
                </a:extLst>
              </a:tr>
              <a:tr h="0">
                <a:tc>
                  <a:txBody>
                    <a:bodyPr/>
                    <a:lstStyle/>
                    <a:p>
                      <a:pPr marL="0" marR="0">
                        <a:lnSpc>
                          <a:spcPct val="107000"/>
                        </a:lnSpc>
                        <a:spcBef>
                          <a:spcPts val="0"/>
                        </a:spcBef>
                        <a:spcAft>
                          <a:spcPts val="0"/>
                        </a:spcAft>
                      </a:pPr>
                      <a:r>
                        <a:rPr lang="en-US" sz="1800" dirty="0">
                          <a:effectLst/>
                        </a:rPr>
                        <a:t>Wanted to be my own boss</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44.2</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60.3</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28695841"/>
                  </a:ext>
                </a:extLst>
              </a:tr>
              <a:tr h="0">
                <a:tc>
                  <a:txBody>
                    <a:bodyPr/>
                    <a:lstStyle/>
                    <a:p>
                      <a:pPr marL="0" marR="0">
                        <a:lnSpc>
                          <a:spcPct val="107000"/>
                        </a:lnSpc>
                        <a:spcBef>
                          <a:spcPts val="0"/>
                        </a:spcBef>
                        <a:spcAft>
                          <a:spcPts val="0"/>
                        </a:spcAft>
                      </a:pPr>
                      <a:r>
                        <a:rPr lang="en-US" sz="1800" dirty="0">
                          <a:effectLst/>
                        </a:rPr>
                        <a:t>Best avenue for ideas</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39.4</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49.7</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62295026"/>
                  </a:ext>
                </a:extLst>
              </a:tr>
              <a:tr h="0">
                <a:tc>
                  <a:txBody>
                    <a:bodyPr/>
                    <a:lstStyle/>
                    <a:p>
                      <a:pPr marL="0" marR="0">
                        <a:lnSpc>
                          <a:spcPct val="107000"/>
                        </a:lnSpc>
                        <a:spcBef>
                          <a:spcPts val="0"/>
                        </a:spcBef>
                        <a:spcAft>
                          <a:spcPts val="0"/>
                        </a:spcAft>
                      </a:pPr>
                      <a:r>
                        <a:rPr lang="en-US" sz="1800" dirty="0">
                          <a:effectLst/>
                        </a:rPr>
                        <a:t>Start my own business</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30.8</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45.3</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102531098"/>
                  </a:ext>
                </a:extLst>
              </a:tr>
              <a:tr h="0">
                <a:tc>
                  <a:txBody>
                    <a:bodyPr/>
                    <a:lstStyle/>
                    <a:p>
                      <a:pPr marL="0" marR="0">
                        <a:lnSpc>
                          <a:spcPct val="107000"/>
                        </a:lnSpc>
                        <a:spcBef>
                          <a:spcPts val="0"/>
                        </a:spcBef>
                        <a:spcAft>
                          <a:spcPts val="0"/>
                        </a:spcAft>
                      </a:pPr>
                      <a:r>
                        <a:rPr lang="en-US" sz="1800" dirty="0">
                          <a:effectLst/>
                        </a:rPr>
                        <a:t>Work for self</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21.8</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30.9</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39669565"/>
                  </a:ext>
                </a:extLst>
              </a:tr>
              <a:tr h="0">
                <a:tc>
                  <a:txBody>
                    <a:bodyPr/>
                    <a:lstStyle/>
                    <a:p>
                      <a:pPr marL="0" marR="0">
                        <a:lnSpc>
                          <a:spcPct val="107000"/>
                        </a:lnSpc>
                        <a:spcBef>
                          <a:spcPts val="0"/>
                        </a:spcBef>
                        <a:spcAft>
                          <a:spcPts val="0"/>
                        </a:spcAft>
                      </a:pPr>
                      <a:r>
                        <a:rPr lang="en-US" sz="1800" dirty="0">
                          <a:effectLst/>
                        </a:rPr>
                        <a:t>Friend or family role model</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24.8</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27.5</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44714338"/>
                  </a:ext>
                </a:extLst>
              </a:tr>
              <a:tr h="0">
                <a:tc>
                  <a:txBody>
                    <a:bodyPr/>
                    <a:lstStyle/>
                    <a:p>
                      <a:pPr marL="0" marR="0">
                        <a:lnSpc>
                          <a:spcPct val="107000"/>
                        </a:lnSpc>
                        <a:spcBef>
                          <a:spcPts val="0"/>
                        </a:spcBef>
                        <a:spcAft>
                          <a:spcPts val="0"/>
                        </a:spcAft>
                      </a:pPr>
                      <a:r>
                        <a:rPr lang="en-US" sz="1800" dirty="0">
                          <a:effectLst/>
                        </a:rPr>
                        <a:t>Couldn't find a job</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6.3</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800" dirty="0">
                          <a:effectLst/>
                        </a:rPr>
                        <a:t>7.5</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93182757"/>
                  </a:ext>
                </a:extLst>
              </a:tr>
            </a:tbl>
          </a:graphicData>
        </a:graphic>
      </p:graphicFrame>
    </p:spTree>
    <p:extLst>
      <p:ext uri="{BB962C8B-B14F-4D97-AF65-F5344CB8AC3E}">
        <p14:creationId xmlns:p14="http://schemas.microsoft.com/office/powerpoint/2010/main" val="615732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A1E2-71F6-410F-9D5D-D9ED85AC0597}"/>
              </a:ext>
            </a:extLst>
          </p:cNvPr>
          <p:cNvSpPr>
            <a:spLocks noGrp="1"/>
          </p:cNvSpPr>
          <p:nvPr>
            <p:ph type="title"/>
          </p:nvPr>
        </p:nvSpPr>
        <p:spPr>
          <a:xfrm>
            <a:off x="657224" y="172278"/>
            <a:ext cx="10772775" cy="1985453"/>
          </a:xfrm>
        </p:spPr>
        <p:txBody>
          <a:bodyPr/>
          <a:lstStyle/>
          <a:p>
            <a:r>
              <a:rPr lang="en-US" dirty="0"/>
              <a:t>Hypothesis 2 - Supported</a:t>
            </a:r>
          </a:p>
        </p:txBody>
      </p:sp>
      <p:sp>
        <p:nvSpPr>
          <p:cNvPr id="3" name="Content Placeholder 2">
            <a:extLst>
              <a:ext uri="{FF2B5EF4-FFF2-40B4-BE49-F238E27FC236}">
                <a16:creationId xmlns:a16="http://schemas.microsoft.com/office/drawing/2014/main" id="{177BB2D1-3122-4055-B4E9-2549313D02D7}"/>
              </a:ext>
            </a:extLst>
          </p:cNvPr>
          <p:cNvSpPr>
            <a:spLocks noGrp="1"/>
          </p:cNvSpPr>
          <p:nvPr>
            <p:ph idx="1"/>
          </p:nvPr>
        </p:nvSpPr>
        <p:spPr>
          <a:xfrm>
            <a:off x="721772" y="1600135"/>
            <a:ext cx="10696576" cy="4185285"/>
          </a:xfrm>
        </p:spPr>
        <p:txBody>
          <a:bodyPr/>
          <a:lstStyle/>
          <a:p>
            <a:pPr>
              <a:buFont typeface="Arial" panose="020B0604020202020204" pitchFamily="34" charset="0"/>
              <a:buChar char="•"/>
            </a:pPr>
            <a:r>
              <a:rPr lang="en-US" dirty="0"/>
              <a:t> Woman seek business advice or assistance to address different aspects of the business than men. </a:t>
            </a:r>
          </a:p>
          <a:p>
            <a:endParaRPr lang="en-US" dirty="0"/>
          </a:p>
        </p:txBody>
      </p:sp>
      <p:graphicFrame>
        <p:nvGraphicFramePr>
          <p:cNvPr id="4" name="Table 3">
            <a:extLst>
              <a:ext uri="{FF2B5EF4-FFF2-40B4-BE49-F238E27FC236}">
                <a16:creationId xmlns:a16="http://schemas.microsoft.com/office/drawing/2014/main" id="{EE1D2044-F800-48BC-BC88-823996D828AC}"/>
              </a:ext>
            </a:extLst>
          </p:cNvPr>
          <p:cNvGraphicFramePr>
            <a:graphicFrameLocks noGrp="1"/>
          </p:cNvGraphicFramePr>
          <p:nvPr>
            <p:extLst>
              <p:ext uri="{D42A27DB-BD31-4B8C-83A1-F6EECF244321}">
                <p14:modId xmlns:p14="http://schemas.microsoft.com/office/powerpoint/2010/main" val="4114926156"/>
              </p:ext>
            </p:extLst>
          </p:nvPr>
        </p:nvGraphicFramePr>
        <p:xfrm>
          <a:off x="838200" y="2287217"/>
          <a:ext cx="10515600" cy="4348235"/>
        </p:xfrm>
        <a:graphic>
          <a:graphicData uri="http://schemas.openxmlformats.org/drawingml/2006/table">
            <a:tbl>
              <a:tblPr>
                <a:tableStyleId>{D113A9D2-9D6B-4929-AA2D-F23B5EE8CBE7}</a:tableStyleId>
              </a:tblPr>
              <a:tblGrid>
                <a:gridCol w="4985951">
                  <a:extLst>
                    <a:ext uri="{9D8B030D-6E8A-4147-A177-3AD203B41FA5}">
                      <a16:colId xmlns:a16="http://schemas.microsoft.com/office/drawing/2014/main" val="178964466"/>
                    </a:ext>
                  </a:extLst>
                </a:gridCol>
                <a:gridCol w="3212757">
                  <a:extLst>
                    <a:ext uri="{9D8B030D-6E8A-4147-A177-3AD203B41FA5}">
                      <a16:colId xmlns:a16="http://schemas.microsoft.com/office/drawing/2014/main" val="4224363096"/>
                    </a:ext>
                  </a:extLst>
                </a:gridCol>
                <a:gridCol w="2316892">
                  <a:extLst>
                    <a:ext uri="{9D8B030D-6E8A-4147-A177-3AD203B41FA5}">
                      <a16:colId xmlns:a16="http://schemas.microsoft.com/office/drawing/2014/main" val="4092282061"/>
                    </a:ext>
                  </a:extLst>
                </a:gridCol>
              </a:tblGrid>
              <a:tr h="409330">
                <a:tc>
                  <a:txBody>
                    <a:bodyPr/>
                    <a:lstStyle/>
                    <a:p>
                      <a:pPr marL="57150" marR="0">
                        <a:lnSpc>
                          <a:spcPct val="107000"/>
                        </a:lnSpc>
                        <a:spcBef>
                          <a:spcPts val="0"/>
                        </a:spcBef>
                        <a:spcAft>
                          <a:spcPts val="0"/>
                        </a:spcAft>
                      </a:pPr>
                      <a:endParaRPr lang="en-US" sz="1800" b="1" dirty="0">
                        <a:effectLst/>
                        <a:latin typeface="Times New Roman" panose="02020603050405020304" pitchFamily="18" charset="0"/>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ctr">
                        <a:lnSpc>
                          <a:spcPct val="107000"/>
                        </a:lnSpc>
                        <a:spcBef>
                          <a:spcPts val="0"/>
                        </a:spcBef>
                        <a:spcAft>
                          <a:spcPts val="0"/>
                        </a:spcAft>
                      </a:pPr>
                      <a:r>
                        <a:rPr lang="en-US" sz="1800" b="1" dirty="0">
                          <a:effectLst/>
                        </a:rPr>
                        <a:t>FEMALE %</a:t>
                      </a:r>
                      <a:endParaRPr lang="en-US" sz="1800" b="1" dirty="0">
                        <a:effectLst/>
                        <a:latin typeface="Times New Roman" panose="02020603050405020304" pitchFamily="18" charset="0"/>
                        <a:ea typeface="+mn-ea"/>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ctr">
                        <a:lnSpc>
                          <a:spcPct val="107000"/>
                        </a:lnSpc>
                        <a:spcBef>
                          <a:spcPts val="0"/>
                        </a:spcBef>
                        <a:spcAft>
                          <a:spcPts val="0"/>
                        </a:spcAft>
                      </a:pPr>
                      <a:r>
                        <a:rPr lang="en-US" sz="1800" b="1" dirty="0">
                          <a:effectLst/>
                        </a:rPr>
                        <a:t>MALE %</a:t>
                      </a:r>
                      <a:endParaRPr lang="en-US" sz="1800" b="1" dirty="0">
                        <a:effectLst/>
                        <a:latin typeface="Times New Roman" panose="02020603050405020304" pitchFamily="18" charset="0"/>
                        <a:ea typeface="+mn-ea"/>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1984047"/>
                  </a:ext>
                </a:extLst>
              </a:tr>
              <a:tr h="0">
                <a:tc>
                  <a:txBody>
                    <a:bodyPr/>
                    <a:lstStyle/>
                    <a:p>
                      <a:pPr marL="57150" marR="38100">
                        <a:lnSpc>
                          <a:spcPct val="107000"/>
                        </a:lnSpc>
                        <a:spcBef>
                          <a:spcPts val="0"/>
                        </a:spcBef>
                        <a:spcAft>
                          <a:spcPts val="0"/>
                        </a:spcAft>
                      </a:pPr>
                      <a:r>
                        <a:rPr lang="en-US" sz="1800" b="1" dirty="0">
                          <a:effectLst/>
                        </a:rPr>
                        <a:t>MORE FREQUENT FOR WOMEN:</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2468592845"/>
                  </a:ext>
                </a:extLst>
              </a:tr>
              <a:tr h="113766">
                <a:tc>
                  <a:txBody>
                    <a:bodyPr/>
                    <a:lstStyle/>
                    <a:p>
                      <a:pPr marL="57150" marR="38100">
                        <a:lnSpc>
                          <a:spcPct val="107000"/>
                        </a:lnSpc>
                        <a:spcBef>
                          <a:spcPts val="0"/>
                        </a:spcBef>
                        <a:spcAft>
                          <a:spcPts val="0"/>
                        </a:spcAft>
                      </a:pPr>
                      <a:r>
                        <a:rPr lang="en-US" sz="1800" b="1" dirty="0">
                          <a:effectLst/>
                        </a:rPr>
                        <a:t>Increasing sales</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38100" marR="38100" algn="r">
                        <a:lnSpc>
                          <a:spcPct val="107000"/>
                        </a:lnSpc>
                        <a:spcBef>
                          <a:spcPts val="0"/>
                        </a:spcBef>
                        <a:spcAft>
                          <a:spcPts val="0"/>
                        </a:spcAft>
                      </a:pPr>
                      <a:r>
                        <a:rPr lang="en-US" sz="1800" b="0" dirty="0">
                          <a:solidFill>
                            <a:sysClr val="windowText" lastClr="000000"/>
                          </a:solidFill>
                          <a:effectLst/>
                        </a:rPr>
                        <a:t>30.5</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27.2</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4069670562"/>
                  </a:ext>
                </a:extLst>
              </a:tr>
              <a:tr h="0">
                <a:tc rowSpan="2">
                  <a:txBody>
                    <a:bodyPr/>
                    <a:lstStyle/>
                    <a:p>
                      <a:pPr marL="57150" marR="38100">
                        <a:lnSpc>
                          <a:spcPct val="107000"/>
                        </a:lnSpc>
                        <a:spcBef>
                          <a:spcPts val="0"/>
                        </a:spcBef>
                        <a:spcAft>
                          <a:spcPts val="0"/>
                        </a:spcAft>
                      </a:pPr>
                      <a:r>
                        <a:rPr lang="en-US" sz="1800" b="1" dirty="0">
                          <a:effectLst/>
                        </a:rPr>
                        <a:t>Management and day-to-day operations</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38100" marR="38100" algn="r">
                        <a:lnSpc>
                          <a:spcPct val="107000"/>
                        </a:lnSpc>
                        <a:spcBef>
                          <a:spcPts val="0"/>
                        </a:spcBef>
                        <a:spcAft>
                          <a:spcPts val="0"/>
                        </a:spcAft>
                      </a:pP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rowSpan="2">
                  <a:txBody>
                    <a:bodyPr/>
                    <a:lstStyle/>
                    <a:p>
                      <a:pPr marL="38100" marR="38100" algn="r">
                        <a:lnSpc>
                          <a:spcPct val="107000"/>
                        </a:lnSpc>
                        <a:spcBef>
                          <a:spcPts val="0"/>
                        </a:spcBef>
                        <a:spcAft>
                          <a:spcPts val="0"/>
                        </a:spcAft>
                      </a:pPr>
                      <a:r>
                        <a:rPr lang="en-US" sz="1800" b="0" dirty="0">
                          <a:solidFill>
                            <a:sysClr val="windowText" lastClr="000000"/>
                          </a:solidFill>
                          <a:effectLst/>
                        </a:rPr>
                        <a:t>25.8</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1102850033"/>
                  </a:ext>
                </a:extLst>
              </a:tr>
              <a:tr h="286258">
                <a:tc vMerge="1">
                  <a:txBody>
                    <a:bodyPr/>
                    <a:lstStyle/>
                    <a:p>
                      <a:endParaRPr lang="en-US"/>
                    </a:p>
                  </a:txBody>
                  <a:tcPr/>
                </a:tc>
                <a:tc>
                  <a:txBody>
                    <a:bodyPr/>
                    <a:lstStyle/>
                    <a:p>
                      <a:pPr marL="38100" marR="38100" lvl="0" indent="0" algn="r" defTabSz="914400" rtl="0" eaLnBrk="1" fontAlgn="auto" latinLnBrk="0" hangingPunct="1">
                        <a:lnSpc>
                          <a:spcPct val="107000"/>
                        </a:lnSpc>
                        <a:spcBef>
                          <a:spcPts val="0"/>
                        </a:spcBef>
                        <a:spcAft>
                          <a:spcPts val="0"/>
                        </a:spcAft>
                        <a:buClrTx/>
                        <a:buSzTx/>
                        <a:buFontTx/>
                        <a:buNone/>
                        <a:tabLst/>
                        <a:defRPr/>
                      </a:pPr>
                      <a:r>
                        <a:rPr lang="en-US" sz="1800" b="0" dirty="0">
                          <a:solidFill>
                            <a:sysClr val="windowText" lastClr="000000"/>
                          </a:solidFill>
                          <a:effectLst/>
                        </a:rPr>
                        <a:t>29.1</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vMerge="1">
                  <a:txBody>
                    <a:bodyPr/>
                    <a:lstStyle/>
                    <a:p>
                      <a:endParaRPr lang="en-US"/>
                    </a:p>
                  </a:txBody>
                  <a:tcPr/>
                </a:tc>
                <a:extLst>
                  <a:ext uri="{0D108BD9-81ED-4DB2-BD59-A6C34878D82A}">
                    <a16:rowId xmlns:a16="http://schemas.microsoft.com/office/drawing/2014/main" val="2035563079"/>
                  </a:ext>
                </a:extLst>
              </a:tr>
              <a:tr h="0">
                <a:tc>
                  <a:txBody>
                    <a:bodyPr/>
                    <a:lstStyle/>
                    <a:p>
                      <a:pPr marL="57150" marR="38100">
                        <a:lnSpc>
                          <a:spcPct val="107000"/>
                        </a:lnSpc>
                        <a:spcBef>
                          <a:spcPts val="0"/>
                        </a:spcBef>
                        <a:spcAft>
                          <a:spcPts val="0"/>
                        </a:spcAft>
                      </a:pPr>
                      <a:r>
                        <a:rPr lang="en-US" sz="1800" b="1" dirty="0">
                          <a:effectLst/>
                        </a:rPr>
                        <a:t>Employee relations</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28.9</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26.5</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1942658410"/>
                  </a:ext>
                </a:extLst>
              </a:tr>
              <a:tr h="0">
                <a:tc>
                  <a:txBody>
                    <a:bodyPr/>
                    <a:lstStyle/>
                    <a:p>
                      <a:pPr marL="57150" marR="38100">
                        <a:lnSpc>
                          <a:spcPct val="107000"/>
                        </a:lnSpc>
                        <a:spcBef>
                          <a:spcPts val="0"/>
                        </a:spcBef>
                        <a:spcAft>
                          <a:spcPts val="0"/>
                        </a:spcAft>
                      </a:pPr>
                      <a:r>
                        <a:rPr lang="en-US" sz="1800" b="1" dirty="0">
                          <a:effectLst/>
                        </a:rPr>
                        <a:t>Business finances</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20.2</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18.2</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3411893543"/>
                  </a:ext>
                </a:extLst>
              </a:tr>
              <a:tr h="0">
                <a:tc>
                  <a:txBody>
                    <a:bodyPr/>
                    <a:lstStyle/>
                    <a:p>
                      <a:pPr marL="57150" marR="38100">
                        <a:lnSpc>
                          <a:spcPct val="107000"/>
                        </a:lnSpc>
                        <a:spcBef>
                          <a:spcPts val="0"/>
                        </a:spcBef>
                        <a:spcAft>
                          <a:spcPts val="0"/>
                        </a:spcAft>
                      </a:pPr>
                      <a:r>
                        <a:rPr lang="en-US" sz="1800" b="1" dirty="0">
                          <a:effectLst/>
                        </a:rPr>
                        <a:t>MORE FREQUENT FOR MEN:</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 </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 </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3559354036"/>
                  </a:ext>
                </a:extLst>
              </a:tr>
              <a:tr h="0">
                <a:tc>
                  <a:txBody>
                    <a:bodyPr/>
                    <a:lstStyle/>
                    <a:p>
                      <a:pPr marL="57150" marR="38100">
                        <a:lnSpc>
                          <a:spcPct val="107000"/>
                        </a:lnSpc>
                        <a:spcBef>
                          <a:spcPts val="0"/>
                        </a:spcBef>
                        <a:spcAft>
                          <a:spcPts val="0"/>
                        </a:spcAft>
                      </a:pPr>
                      <a:r>
                        <a:rPr lang="en-US" sz="1800" b="1" dirty="0">
                          <a:effectLst/>
                        </a:rPr>
                        <a:t>Legal</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26.2</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30.9</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927987732"/>
                  </a:ext>
                </a:extLst>
              </a:tr>
              <a:tr h="0">
                <a:tc>
                  <a:txBody>
                    <a:bodyPr/>
                    <a:lstStyle/>
                    <a:p>
                      <a:pPr marL="57150" marR="38100">
                        <a:lnSpc>
                          <a:spcPct val="107000"/>
                        </a:lnSpc>
                        <a:spcBef>
                          <a:spcPts val="0"/>
                        </a:spcBef>
                        <a:spcAft>
                          <a:spcPts val="0"/>
                        </a:spcAft>
                      </a:pPr>
                      <a:r>
                        <a:rPr lang="en-US" sz="1800" b="1" dirty="0">
                          <a:effectLst/>
                        </a:rPr>
                        <a:t>Regulatory compliance</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14.6</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17.0</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3512118740"/>
                  </a:ext>
                </a:extLst>
              </a:tr>
              <a:tr h="0">
                <a:tc>
                  <a:txBody>
                    <a:bodyPr/>
                    <a:lstStyle/>
                    <a:p>
                      <a:pPr marL="57150" marR="38100">
                        <a:lnSpc>
                          <a:spcPct val="107000"/>
                        </a:lnSpc>
                        <a:spcBef>
                          <a:spcPts val="0"/>
                        </a:spcBef>
                        <a:spcAft>
                          <a:spcPts val="0"/>
                        </a:spcAft>
                      </a:pPr>
                      <a:r>
                        <a:rPr lang="en-US" sz="1800" b="1" dirty="0">
                          <a:effectLst/>
                        </a:rPr>
                        <a:t>COMPARABLE FOR WOMEN AND MEN:</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 </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a:txBody>
                    <a:bodyPr/>
                    <a:lstStyle/>
                    <a:p>
                      <a:pPr marL="38100" marR="38100" algn="r">
                        <a:lnSpc>
                          <a:spcPct val="107000"/>
                        </a:lnSpc>
                        <a:spcBef>
                          <a:spcPts val="0"/>
                        </a:spcBef>
                        <a:spcAft>
                          <a:spcPts val="0"/>
                        </a:spcAft>
                      </a:pP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2814885540"/>
                  </a:ext>
                </a:extLst>
              </a:tr>
              <a:tr h="0">
                <a:tc>
                  <a:txBody>
                    <a:bodyPr/>
                    <a:lstStyle/>
                    <a:p>
                      <a:pPr marL="57150" marR="38100">
                        <a:lnSpc>
                          <a:spcPct val="107000"/>
                        </a:lnSpc>
                        <a:spcBef>
                          <a:spcPts val="0"/>
                        </a:spcBef>
                        <a:spcAft>
                          <a:spcPts val="0"/>
                        </a:spcAft>
                      </a:pPr>
                      <a:r>
                        <a:rPr lang="en-US" sz="1800" b="1" dirty="0">
                          <a:effectLst/>
                        </a:rPr>
                        <a:t>Taxes and accounting</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67.4</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67.0</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3551692011"/>
                  </a:ext>
                </a:extLst>
              </a:tr>
              <a:tr h="0">
                <a:tc>
                  <a:txBody>
                    <a:bodyPr/>
                    <a:lstStyle/>
                    <a:p>
                      <a:pPr marL="57150" marR="38100">
                        <a:lnSpc>
                          <a:spcPct val="107000"/>
                        </a:lnSpc>
                        <a:spcBef>
                          <a:spcPts val="0"/>
                        </a:spcBef>
                        <a:spcAft>
                          <a:spcPts val="0"/>
                        </a:spcAft>
                      </a:pPr>
                      <a:r>
                        <a:rPr lang="en-US" sz="1800" b="1" dirty="0">
                          <a:effectLst/>
                        </a:rPr>
                        <a:t>Technology/Information Technology</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21.9</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20.9</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577876201"/>
                  </a:ext>
                </a:extLst>
              </a:tr>
              <a:tr h="0">
                <a:tc>
                  <a:txBody>
                    <a:bodyPr/>
                    <a:lstStyle/>
                    <a:p>
                      <a:pPr marL="57150" marR="38100">
                        <a:lnSpc>
                          <a:spcPct val="107000"/>
                        </a:lnSpc>
                        <a:spcBef>
                          <a:spcPts val="0"/>
                        </a:spcBef>
                        <a:spcAft>
                          <a:spcPts val="0"/>
                        </a:spcAft>
                      </a:pPr>
                      <a:r>
                        <a:rPr lang="en-US" sz="1800" b="1" dirty="0">
                          <a:effectLst/>
                        </a:rPr>
                        <a:t>Product development and innovation</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11.7</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11.1</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1703931223"/>
                  </a:ext>
                </a:extLst>
              </a:tr>
              <a:tr h="0">
                <a:tc>
                  <a:txBody>
                    <a:bodyPr/>
                    <a:lstStyle/>
                    <a:p>
                      <a:pPr marL="57150" marR="38100">
                        <a:lnSpc>
                          <a:spcPct val="107000"/>
                        </a:lnSpc>
                        <a:spcBef>
                          <a:spcPts val="0"/>
                        </a:spcBef>
                        <a:spcAft>
                          <a:spcPts val="0"/>
                        </a:spcAft>
                      </a:pPr>
                      <a:r>
                        <a:rPr lang="en-US" sz="1800" b="1" dirty="0">
                          <a:effectLst/>
                        </a:rPr>
                        <a:t>Investment and access to capital</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8.8</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9.1</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0E5EB"/>
                    </a:solidFill>
                  </a:tcPr>
                </a:tc>
                <a:extLst>
                  <a:ext uri="{0D108BD9-81ED-4DB2-BD59-A6C34878D82A}">
                    <a16:rowId xmlns:a16="http://schemas.microsoft.com/office/drawing/2014/main" val="2853632766"/>
                  </a:ext>
                </a:extLst>
              </a:tr>
              <a:tr h="0">
                <a:tc>
                  <a:txBody>
                    <a:bodyPr/>
                    <a:lstStyle/>
                    <a:p>
                      <a:pPr marL="57150" marR="38100">
                        <a:lnSpc>
                          <a:spcPct val="107000"/>
                        </a:lnSpc>
                        <a:spcBef>
                          <a:spcPts val="0"/>
                        </a:spcBef>
                        <a:spcAft>
                          <a:spcPts val="0"/>
                        </a:spcAft>
                      </a:pPr>
                      <a:r>
                        <a:rPr lang="en-US" sz="1800" b="1" dirty="0">
                          <a:effectLst/>
                        </a:rPr>
                        <a:t>Copyrights, trademarks, and patents</a:t>
                      </a:r>
                      <a:endParaRPr lang="en-US" sz="1800" b="1" dirty="0">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4.0</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tc>
                  <a:txBody>
                    <a:bodyPr/>
                    <a:lstStyle/>
                    <a:p>
                      <a:pPr marL="38100" marR="38100" algn="r">
                        <a:lnSpc>
                          <a:spcPct val="107000"/>
                        </a:lnSpc>
                        <a:spcBef>
                          <a:spcPts val="0"/>
                        </a:spcBef>
                        <a:spcAft>
                          <a:spcPts val="0"/>
                        </a:spcAft>
                      </a:pPr>
                      <a:r>
                        <a:rPr lang="en-US" sz="1800" b="0" dirty="0">
                          <a:solidFill>
                            <a:sysClr val="windowText" lastClr="000000"/>
                          </a:solidFill>
                          <a:effectLst/>
                        </a:rPr>
                        <a:t>4.4</a:t>
                      </a:r>
                      <a:endParaRPr lang="en-US" sz="1800" b="0" dirty="0">
                        <a:solidFill>
                          <a:sysClr val="windowText" lastClr="000000"/>
                        </a:solidFill>
                        <a:effectLst/>
                        <a:latin typeface="Times New Roman" panose="02020603050405020304" pitchFamily="18" charset="0"/>
                        <a:ea typeface="+mn-ea"/>
                      </a:endParaRPr>
                    </a:p>
                  </a:txBody>
                  <a:tcPr marL="0" marR="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9F2F5"/>
                    </a:solidFill>
                  </a:tcPr>
                </a:tc>
                <a:extLst>
                  <a:ext uri="{0D108BD9-81ED-4DB2-BD59-A6C34878D82A}">
                    <a16:rowId xmlns:a16="http://schemas.microsoft.com/office/drawing/2014/main" val="3272399572"/>
                  </a:ext>
                </a:extLst>
              </a:tr>
            </a:tbl>
          </a:graphicData>
        </a:graphic>
      </p:graphicFrame>
    </p:spTree>
    <p:extLst>
      <p:ext uri="{BB962C8B-B14F-4D97-AF65-F5344CB8AC3E}">
        <p14:creationId xmlns:p14="http://schemas.microsoft.com/office/powerpoint/2010/main" val="1426202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1C2B1-F19E-4403-937F-90316C37BBF9}"/>
              </a:ext>
            </a:extLst>
          </p:cNvPr>
          <p:cNvSpPr>
            <a:spLocks noGrp="1"/>
          </p:cNvSpPr>
          <p:nvPr>
            <p:ph type="title"/>
          </p:nvPr>
        </p:nvSpPr>
        <p:spPr/>
        <p:txBody>
          <a:bodyPr/>
          <a:lstStyle/>
          <a:p>
            <a:r>
              <a:rPr lang="en-US" dirty="0"/>
              <a:t>Hypothesis 3 – Partially supported</a:t>
            </a:r>
          </a:p>
        </p:txBody>
      </p:sp>
      <p:sp>
        <p:nvSpPr>
          <p:cNvPr id="3" name="Content Placeholder 2">
            <a:extLst>
              <a:ext uri="{FF2B5EF4-FFF2-40B4-BE49-F238E27FC236}">
                <a16:creationId xmlns:a16="http://schemas.microsoft.com/office/drawing/2014/main" id="{9D5350C2-7D49-44A5-82E8-6ACB10C11AE9}"/>
              </a:ext>
            </a:extLst>
          </p:cNvPr>
          <p:cNvSpPr>
            <a:spLocks noGrp="1"/>
          </p:cNvSpPr>
          <p:nvPr>
            <p:ph idx="1"/>
          </p:nvPr>
        </p:nvSpPr>
        <p:spPr>
          <a:xfrm>
            <a:off x="762001" y="1842052"/>
            <a:ext cx="10560908" cy="3935813"/>
          </a:xfrm>
        </p:spPr>
        <p:txBody>
          <a:bodyPr/>
          <a:lstStyle/>
          <a:p>
            <a:pPr>
              <a:buFont typeface="Arial" panose="020B0604020202020204" pitchFamily="34" charset="0"/>
              <a:buChar char="•"/>
            </a:pPr>
            <a:r>
              <a:rPr lang="en-US" dirty="0"/>
              <a:t> Woman are more likely than men to rely on business assistance from informal or non-professional sources.</a:t>
            </a:r>
          </a:p>
          <a:p>
            <a:endParaRPr lang="en-US" dirty="0"/>
          </a:p>
        </p:txBody>
      </p:sp>
      <p:graphicFrame>
        <p:nvGraphicFramePr>
          <p:cNvPr id="4" name="Table 3">
            <a:extLst>
              <a:ext uri="{FF2B5EF4-FFF2-40B4-BE49-F238E27FC236}">
                <a16:creationId xmlns:a16="http://schemas.microsoft.com/office/drawing/2014/main" id="{DDE5AFDA-9AA7-4FF6-9885-1856991B3FE6}"/>
              </a:ext>
            </a:extLst>
          </p:cNvPr>
          <p:cNvGraphicFramePr>
            <a:graphicFrameLocks noGrp="1"/>
          </p:cNvGraphicFramePr>
          <p:nvPr>
            <p:extLst>
              <p:ext uri="{D42A27DB-BD31-4B8C-83A1-F6EECF244321}">
                <p14:modId xmlns:p14="http://schemas.microsoft.com/office/powerpoint/2010/main" val="2758301588"/>
              </p:ext>
            </p:extLst>
          </p:nvPr>
        </p:nvGraphicFramePr>
        <p:xfrm>
          <a:off x="807308" y="2715931"/>
          <a:ext cx="10515600" cy="3646240"/>
        </p:xfrm>
        <a:graphic>
          <a:graphicData uri="http://schemas.openxmlformats.org/drawingml/2006/table">
            <a:tbl>
              <a:tblPr firstRow="1" firstCol="1" bandRow="1">
                <a:tableStyleId>{5C22544A-7EE6-4342-B048-85BDC9FD1C3A}</a:tableStyleId>
              </a:tblPr>
              <a:tblGrid>
                <a:gridCol w="5338119">
                  <a:extLst>
                    <a:ext uri="{9D8B030D-6E8A-4147-A177-3AD203B41FA5}">
                      <a16:colId xmlns:a16="http://schemas.microsoft.com/office/drawing/2014/main" val="1730148705"/>
                    </a:ext>
                  </a:extLst>
                </a:gridCol>
                <a:gridCol w="2850292">
                  <a:extLst>
                    <a:ext uri="{9D8B030D-6E8A-4147-A177-3AD203B41FA5}">
                      <a16:colId xmlns:a16="http://schemas.microsoft.com/office/drawing/2014/main" val="172294031"/>
                    </a:ext>
                  </a:extLst>
                </a:gridCol>
                <a:gridCol w="2327189">
                  <a:extLst>
                    <a:ext uri="{9D8B030D-6E8A-4147-A177-3AD203B41FA5}">
                      <a16:colId xmlns:a16="http://schemas.microsoft.com/office/drawing/2014/main" val="399075455"/>
                    </a:ext>
                  </a:extLst>
                </a:gridCol>
              </a:tblGrid>
              <a:tr h="0">
                <a:tc>
                  <a:txBody>
                    <a:bodyPr/>
                    <a:lstStyle/>
                    <a:p>
                      <a:pPr marL="0" marR="0">
                        <a:lnSpc>
                          <a:spcPct val="107000"/>
                        </a:lnSpc>
                        <a:spcBef>
                          <a:spcPts val="0"/>
                        </a:spcBef>
                        <a:spcAft>
                          <a:spcPts val="0"/>
                        </a:spcAft>
                      </a:pPr>
                      <a:endParaRPr lang="en-US" sz="1800" b="1" kern="1200" dirty="0">
                        <a:solidFill>
                          <a:schemeClr val="lt1"/>
                        </a:solidFill>
                        <a:effectLst/>
                        <a:latin typeface="+mn-lt"/>
                        <a:ea typeface="+mn-ea"/>
                        <a:cs typeface="+mn-cs"/>
                      </a:endParaRPr>
                    </a:p>
                  </a:txBody>
                  <a:tcPr marL="0" marR="0" marT="0" marB="0" anchor="ctr"/>
                </a:tc>
                <a:tc>
                  <a:txBody>
                    <a:bodyPr/>
                    <a:lstStyle/>
                    <a:p>
                      <a:pPr marL="0" marR="0" algn="ctr">
                        <a:lnSpc>
                          <a:spcPct val="107000"/>
                        </a:lnSpc>
                        <a:spcBef>
                          <a:spcPts val="0"/>
                        </a:spcBef>
                        <a:spcAft>
                          <a:spcPts val="0"/>
                        </a:spcAft>
                      </a:pPr>
                      <a:r>
                        <a:rPr lang="en-US" sz="1800" dirty="0">
                          <a:effectLst/>
                        </a:rPr>
                        <a:t>FEMALE %</a:t>
                      </a:r>
                      <a:endParaRPr lang="en-US" sz="18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800" dirty="0">
                          <a:effectLst/>
                        </a:rPr>
                        <a:t>MALE %</a:t>
                      </a:r>
                      <a:endParaRPr lang="en-US" sz="18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735384062"/>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MORE FREQUENT FOR WOMEN:</a:t>
                      </a:r>
                    </a:p>
                  </a:txBody>
                  <a:tcPr marL="0" marR="0" marT="0" marB="0" anchor="b"/>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tc>
                <a:tc>
                  <a:txBody>
                    <a:bodyPr/>
                    <a:lstStyle/>
                    <a:p>
                      <a:pPr marL="0" marR="0" algn="r">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68580" marR="68580" marT="0" marB="0" anchor="b"/>
                </a:tc>
                <a:extLst>
                  <a:ext uri="{0D108BD9-81ED-4DB2-BD59-A6C34878D82A}">
                    <a16:rowId xmlns:a16="http://schemas.microsoft.com/office/drawing/2014/main" val="2400843911"/>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Professional colleagues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51.1</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48.0</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169453428"/>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Family</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27.9</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20.9</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1558914724"/>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Friends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19.9</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18.3</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1595753855"/>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Government-supported technical assistance program</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5.1</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2.3</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1748677910"/>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MORE FREQUENT FOR MEN:</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 </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 </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3528695841"/>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Legal and professional advisors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64.3</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65.9</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1862295026"/>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Suppliers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10.9</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12.7</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1102531098"/>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COMPARABLE FOR WOMEN AND MEN:</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 </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 </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3839669565"/>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Customers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10.1</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10.6</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2444714338"/>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Employees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9.3</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9.9</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2393182757"/>
                  </a:ext>
                </a:extLst>
              </a:tr>
              <a:tr h="0">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Other sources</a:t>
                      </a: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7.2</a:t>
                      </a:r>
                      <a:endParaRPr lang="en-US" sz="1800" dirty="0">
                        <a:effectLst/>
                        <a:latin typeface="+mj-lt"/>
                        <a:ea typeface="Calibri" panose="020F0502020204030204" pitchFamily="34" charset="0"/>
                      </a:endParaRPr>
                    </a:p>
                  </a:txBody>
                  <a:tcPr marL="0" marR="0" marT="0" marB="0" anchor="b"/>
                </a:tc>
                <a:tc>
                  <a:txBody>
                    <a:bodyPr/>
                    <a:lstStyle/>
                    <a:p>
                      <a:pPr marL="38100" marR="38100" algn="r">
                        <a:lnSpc>
                          <a:spcPct val="107000"/>
                        </a:lnSpc>
                        <a:spcBef>
                          <a:spcPts val="0"/>
                        </a:spcBef>
                        <a:spcAft>
                          <a:spcPts val="0"/>
                        </a:spcAft>
                      </a:pPr>
                      <a:r>
                        <a:rPr lang="en-US" sz="1800" dirty="0">
                          <a:solidFill>
                            <a:srgbClr val="000000"/>
                          </a:solidFill>
                          <a:effectLst/>
                          <a:latin typeface="+mj-lt"/>
                          <a:ea typeface="Calibri" panose="020F0502020204030204" pitchFamily="34" charset="0"/>
                        </a:rPr>
                        <a:t>6.6</a:t>
                      </a:r>
                      <a:endParaRPr lang="en-US" sz="1800" dirty="0">
                        <a:effectLst/>
                        <a:latin typeface="+mj-lt"/>
                        <a:ea typeface="Calibri" panose="020F0502020204030204" pitchFamily="34" charset="0"/>
                      </a:endParaRPr>
                    </a:p>
                  </a:txBody>
                  <a:tcPr marL="0" marR="0" marT="0" marB="0" anchor="b"/>
                </a:tc>
                <a:extLst>
                  <a:ext uri="{0D108BD9-81ED-4DB2-BD59-A6C34878D82A}">
                    <a16:rowId xmlns:a16="http://schemas.microsoft.com/office/drawing/2014/main" val="2967023076"/>
                  </a:ext>
                </a:extLst>
              </a:tr>
            </a:tbl>
          </a:graphicData>
        </a:graphic>
      </p:graphicFrame>
    </p:spTree>
    <p:extLst>
      <p:ext uri="{BB962C8B-B14F-4D97-AF65-F5344CB8AC3E}">
        <p14:creationId xmlns:p14="http://schemas.microsoft.com/office/powerpoint/2010/main" val="250177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BF5C0-47A2-4CCB-8381-556EC45A1B63}"/>
              </a:ext>
            </a:extLst>
          </p:cNvPr>
          <p:cNvSpPr>
            <a:spLocks noGrp="1"/>
          </p:cNvSpPr>
          <p:nvPr>
            <p:ph type="title"/>
          </p:nvPr>
        </p:nvSpPr>
        <p:spPr/>
        <p:txBody>
          <a:bodyPr/>
          <a:lstStyle/>
          <a:p>
            <a:r>
              <a:rPr lang="en-US" dirty="0"/>
              <a:t>Hypothesis 4 – Not supported</a:t>
            </a:r>
          </a:p>
        </p:txBody>
      </p:sp>
      <p:sp>
        <p:nvSpPr>
          <p:cNvPr id="3" name="Content Placeholder 2">
            <a:extLst>
              <a:ext uri="{FF2B5EF4-FFF2-40B4-BE49-F238E27FC236}">
                <a16:creationId xmlns:a16="http://schemas.microsoft.com/office/drawing/2014/main" id="{FE569307-3D4A-44A4-BA8D-ABD8126CF386}"/>
              </a:ext>
            </a:extLst>
          </p:cNvPr>
          <p:cNvSpPr>
            <a:spLocks noGrp="1"/>
          </p:cNvSpPr>
          <p:nvPr>
            <p:ph idx="1"/>
          </p:nvPr>
        </p:nvSpPr>
        <p:spPr>
          <a:xfrm>
            <a:off x="762001" y="2011680"/>
            <a:ext cx="9468521" cy="3766185"/>
          </a:xfrm>
        </p:spPr>
        <p:txBody>
          <a:bodyPr/>
          <a:lstStyle/>
          <a:p>
            <a:pPr>
              <a:buFont typeface="Arial" panose="020B0604020202020204" pitchFamily="34" charset="0"/>
              <a:buChar char="•"/>
            </a:pPr>
            <a:r>
              <a:rPr lang="en-US" dirty="0"/>
              <a:t> Woman are less likely than men to perceive business advice and assistance as effective.</a:t>
            </a:r>
          </a:p>
          <a:p>
            <a:endParaRPr lang="en-US" dirty="0"/>
          </a:p>
        </p:txBody>
      </p:sp>
      <p:graphicFrame>
        <p:nvGraphicFramePr>
          <p:cNvPr id="4" name="Table 3">
            <a:extLst>
              <a:ext uri="{FF2B5EF4-FFF2-40B4-BE49-F238E27FC236}">
                <a16:creationId xmlns:a16="http://schemas.microsoft.com/office/drawing/2014/main" id="{4818E9F3-D568-4552-8F08-80EAF78D8290}"/>
              </a:ext>
            </a:extLst>
          </p:cNvPr>
          <p:cNvGraphicFramePr>
            <a:graphicFrameLocks noGrp="1"/>
          </p:cNvGraphicFramePr>
          <p:nvPr>
            <p:extLst>
              <p:ext uri="{D42A27DB-BD31-4B8C-83A1-F6EECF244321}">
                <p14:modId xmlns:p14="http://schemas.microsoft.com/office/powerpoint/2010/main" val="1123413578"/>
              </p:ext>
            </p:extLst>
          </p:nvPr>
        </p:nvGraphicFramePr>
        <p:xfrm>
          <a:off x="887896" y="2938112"/>
          <a:ext cx="9244645" cy="1658198"/>
        </p:xfrm>
        <a:graphic>
          <a:graphicData uri="http://schemas.openxmlformats.org/drawingml/2006/table">
            <a:tbl>
              <a:tblPr>
                <a:tableStyleId>{D113A9D2-9D6B-4929-AA2D-F23B5EE8CBE7}</a:tableStyleId>
              </a:tblPr>
              <a:tblGrid>
                <a:gridCol w="4475444">
                  <a:extLst>
                    <a:ext uri="{9D8B030D-6E8A-4147-A177-3AD203B41FA5}">
                      <a16:colId xmlns:a16="http://schemas.microsoft.com/office/drawing/2014/main" val="1135848853"/>
                    </a:ext>
                  </a:extLst>
                </a:gridCol>
                <a:gridCol w="2721555">
                  <a:extLst>
                    <a:ext uri="{9D8B030D-6E8A-4147-A177-3AD203B41FA5}">
                      <a16:colId xmlns:a16="http://schemas.microsoft.com/office/drawing/2014/main" val="1503684834"/>
                    </a:ext>
                  </a:extLst>
                </a:gridCol>
                <a:gridCol w="2047646">
                  <a:extLst>
                    <a:ext uri="{9D8B030D-6E8A-4147-A177-3AD203B41FA5}">
                      <a16:colId xmlns:a16="http://schemas.microsoft.com/office/drawing/2014/main" val="2080941462"/>
                    </a:ext>
                  </a:extLst>
                </a:gridCol>
              </a:tblGrid>
              <a:tr h="321300">
                <a:tc>
                  <a:txBody>
                    <a:bodyPr/>
                    <a:lstStyle/>
                    <a:p>
                      <a:pPr marL="0" marR="0">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38100" marR="38100" algn="ctr">
                        <a:lnSpc>
                          <a:spcPct val="107000"/>
                        </a:lnSpc>
                        <a:spcBef>
                          <a:spcPts val="0"/>
                        </a:spcBef>
                        <a:spcAft>
                          <a:spcPts val="0"/>
                        </a:spcAft>
                      </a:pPr>
                      <a:r>
                        <a:rPr lang="en-US" sz="1800" b="1" dirty="0">
                          <a:effectLst/>
                        </a:rPr>
                        <a:t>FEMALE %</a:t>
                      </a:r>
                      <a:endParaRPr lang="en-US" sz="18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38100" marR="38100" algn="ctr">
                        <a:lnSpc>
                          <a:spcPct val="107000"/>
                        </a:lnSpc>
                        <a:spcBef>
                          <a:spcPts val="0"/>
                        </a:spcBef>
                        <a:spcAft>
                          <a:spcPts val="0"/>
                        </a:spcAft>
                      </a:pPr>
                      <a:r>
                        <a:rPr lang="en-US" sz="1800" b="1" dirty="0">
                          <a:effectLst/>
                        </a:rPr>
                        <a:t>MALE %</a:t>
                      </a:r>
                      <a:endParaRPr lang="en-US" sz="18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67046012"/>
                  </a:ext>
                </a:extLst>
              </a:tr>
              <a:tr h="1336898">
                <a:tc>
                  <a:txBody>
                    <a:bodyPr/>
                    <a:lstStyle/>
                    <a:p>
                      <a:pPr marL="38100" marR="38100">
                        <a:lnSpc>
                          <a:spcPct val="107000"/>
                        </a:lnSpc>
                        <a:spcBef>
                          <a:spcPts val="0"/>
                        </a:spcBef>
                        <a:spcAft>
                          <a:spcPts val="0"/>
                        </a:spcAft>
                      </a:pPr>
                      <a:r>
                        <a:rPr lang="en-US" sz="1800" b="1" dirty="0">
                          <a:effectLst/>
                        </a:rPr>
                        <a:t>During 2016, the advice or mentoring led to positive business outcomes or changes in business operations that are anticipated to be positive.</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8100" marR="38100" algn="r">
                        <a:lnSpc>
                          <a:spcPct val="107000"/>
                        </a:lnSpc>
                        <a:spcBef>
                          <a:spcPts val="0"/>
                        </a:spcBef>
                        <a:spcAft>
                          <a:spcPts val="0"/>
                        </a:spcAft>
                      </a:pPr>
                      <a:r>
                        <a:rPr lang="en-US" sz="1800" dirty="0">
                          <a:solidFill>
                            <a:sysClr val="windowText" lastClr="000000"/>
                          </a:solidFill>
                          <a:effectLst/>
                        </a:rPr>
                        <a:t>75.4</a:t>
                      </a:r>
                      <a:endParaRPr lang="en-US" sz="1800" dirty="0">
                        <a:solidFill>
                          <a:sysClr val="windowText" lastClr="000000"/>
                        </a:solidFill>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E5EB"/>
                    </a:solidFill>
                  </a:tcPr>
                </a:tc>
                <a:tc>
                  <a:txBody>
                    <a:bodyPr/>
                    <a:lstStyle/>
                    <a:p>
                      <a:pPr marL="38100" marR="38100" algn="r">
                        <a:lnSpc>
                          <a:spcPct val="107000"/>
                        </a:lnSpc>
                        <a:spcBef>
                          <a:spcPts val="0"/>
                        </a:spcBef>
                        <a:spcAft>
                          <a:spcPts val="0"/>
                        </a:spcAft>
                      </a:pPr>
                      <a:r>
                        <a:rPr lang="en-US" sz="1800" dirty="0">
                          <a:solidFill>
                            <a:sysClr val="windowText" lastClr="000000"/>
                          </a:solidFill>
                          <a:effectLst/>
                        </a:rPr>
                        <a:t>73.9</a:t>
                      </a:r>
                      <a:endParaRPr lang="en-US" sz="1800" dirty="0">
                        <a:solidFill>
                          <a:sysClr val="windowText" lastClr="000000"/>
                        </a:solidFill>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E5EB"/>
                    </a:solidFill>
                  </a:tcPr>
                </a:tc>
                <a:extLst>
                  <a:ext uri="{0D108BD9-81ED-4DB2-BD59-A6C34878D82A}">
                    <a16:rowId xmlns:a16="http://schemas.microsoft.com/office/drawing/2014/main" val="3915651320"/>
                  </a:ext>
                </a:extLst>
              </a:tr>
            </a:tbl>
          </a:graphicData>
        </a:graphic>
      </p:graphicFrame>
    </p:spTree>
    <p:extLst>
      <p:ext uri="{BB962C8B-B14F-4D97-AF65-F5344CB8AC3E}">
        <p14:creationId xmlns:p14="http://schemas.microsoft.com/office/powerpoint/2010/main" val="3771612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6FD8E-CAA3-4321-A8C5-7463D666E301}"/>
              </a:ext>
            </a:extLst>
          </p:cNvPr>
          <p:cNvSpPr>
            <a:spLocks noGrp="1"/>
          </p:cNvSpPr>
          <p:nvPr>
            <p:ph type="title"/>
          </p:nvPr>
        </p:nvSpPr>
        <p:spPr/>
        <p:txBody>
          <a:bodyPr/>
          <a:lstStyle/>
          <a:p>
            <a:r>
              <a:rPr lang="en-US" dirty="0"/>
              <a:t>Hypothesis 5 – Not supported</a:t>
            </a:r>
          </a:p>
        </p:txBody>
      </p:sp>
      <p:sp>
        <p:nvSpPr>
          <p:cNvPr id="3" name="Content Placeholder 2">
            <a:extLst>
              <a:ext uri="{FF2B5EF4-FFF2-40B4-BE49-F238E27FC236}">
                <a16:creationId xmlns:a16="http://schemas.microsoft.com/office/drawing/2014/main" id="{C390143B-2C9C-4EF9-A829-1F3509CEEBFC}"/>
              </a:ext>
            </a:extLst>
          </p:cNvPr>
          <p:cNvSpPr>
            <a:spLocks noGrp="1"/>
          </p:cNvSpPr>
          <p:nvPr>
            <p:ph idx="1"/>
          </p:nvPr>
        </p:nvSpPr>
        <p:spPr>
          <a:xfrm>
            <a:off x="762001" y="2011680"/>
            <a:ext cx="10668380" cy="3766185"/>
          </a:xfrm>
        </p:spPr>
        <p:txBody>
          <a:bodyPr/>
          <a:lstStyle/>
          <a:p>
            <a:pPr>
              <a:buFont typeface="Arial" panose="020B0604020202020204" pitchFamily="34" charset="0"/>
              <a:buChar char="•"/>
            </a:pPr>
            <a:r>
              <a:rPr lang="en-US" dirty="0"/>
              <a:t> Woman are more likely than men to perceive assistance from woman-focused programs as effective.</a:t>
            </a:r>
          </a:p>
          <a:p>
            <a:endParaRPr lang="en-US" dirty="0"/>
          </a:p>
        </p:txBody>
      </p:sp>
      <p:graphicFrame>
        <p:nvGraphicFramePr>
          <p:cNvPr id="5" name="Table 4">
            <a:extLst>
              <a:ext uri="{FF2B5EF4-FFF2-40B4-BE49-F238E27FC236}">
                <a16:creationId xmlns:a16="http://schemas.microsoft.com/office/drawing/2014/main" id="{4A58B964-DD44-4DF6-A1D3-7890E8811762}"/>
              </a:ext>
            </a:extLst>
          </p:cNvPr>
          <p:cNvGraphicFramePr>
            <a:graphicFrameLocks noGrp="1"/>
          </p:cNvGraphicFramePr>
          <p:nvPr>
            <p:extLst>
              <p:ext uri="{D42A27DB-BD31-4B8C-83A1-F6EECF244321}">
                <p14:modId xmlns:p14="http://schemas.microsoft.com/office/powerpoint/2010/main" val="2867423720"/>
              </p:ext>
            </p:extLst>
          </p:nvPr>
        </p:nvGraphicFramePr>
        <p:xfrm>
          <a:off x="874643" y="2938113"/>
          <a:ext cx="9941637" cy="1407976"/>
        </p:xfrm>
        <a:graphic>
          <a:graphicData uri="http://schemas.openxmlformats.org/drawingml/2006/table">
            <a:tbl>
              <a:tblPr>
                <a:tableStyleId>{D113A9D2-9D6B-4929-AA2D-F23B5EE8CBE7}</a:tableStyleId>
              </a:tblPr>
              <a:tblGrid>
                <a:gridCol w="5001368">
                  <a:extLst>
                    <a:ext uri="{9D8B030D-6E8A-4147-A177-3AD203B41FA5}">
                      <a16:colId xmlns:a16="http://schemas.microsoft.com/office/drawing/2014/main" val="3224232046"/>
                    </a:ext>
                  </a:extLst>
                </a:gridCol>
                <a:gridCol w="2714530">
                  <a:extLst>
                    <a:ext uri="{9D8B030D-6E8A-4147-A177-3AD203B41FA5}">
                      <a16:colId xmlns:a16="http://schemas.microsoft.com/office/drawing/2014/main" val="1750835295"/>
                    </a:ext>
                  </a:extLst>
                </a:gridCol>
                <a:gridCol w="2225739">
                  <a:extLst>
                    <a:ext uri="{9D8B030D-6E8A-4147-A177-3AD203B41FA5}">
                      <a16:colId xmlns:a16="http://schemas.microsoft.com/office/drawing/2014/main" val="2812346233"/>
                    </a:ext>
                  </a:extLst>
                </a:gridCol>
              </a:tblGrid>
              <a:tr h="342654">
                <a:tc>
                  <a:txBody>
                    <a:bodyPr/>
                    <a:lstStyle/>
                    <a:p>
                      <a:pPr marL="0" marR="0">
                        <a:lnSpc>
                          <a:spcPct val="107000"/>
                        </a:lnSpc>
                        <a:spcBef>
                          <a:spcPts val="0"/>
                        </a:spcBef>
                        <a:spcAft>
                          <a:spcPts val="0"/>
                        </a:spcAft>
                      </a:pPr>
                      <a:r>
                        <a:rPr lang="en-US" sz="1800" dirty="0">
                          <a:effectLst/>
                        </a:rPr>
                        <a:t> </a:t>
                      </a:r>
                      <a:endParaRPr lang="en-US" sz="1800"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38100" marR="38100" algn="ctr">
                        <a:lnSpc>
                          <a:spcPct val="107000"/>
                        </a:lnSpc>
                        <a:spcBef>
                          <a:spcPts val="0"/>
                        </a:spcBef>
                        <a:spcAft>
                          <a:spcPts val="0"/>
                        </a:spcAft>
                      </a:pPr>
                      <a:r>
                        <a:rPr lang="en-US" sz="1800" b="1" dirty="0">
                          <a:effectLst/>
                        </a:rPr>
                        <a:t>FEMALE %</a:t>
                      </a:r>
                      <a:endParaRPr lang="en-US" sz="18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tc>
                  <a:txBody>
                    <a:bodyPr/>
                    <a:lstStyle/>
                    <a:p>
                      <a:pPr marL="38100" marR="38100" algn="ctr">
                        <a:lnSpc>
                          <a:spcPct val="107000"/>
                        </a:lnSpc>
                        <a:spcBef>
                          <a:spcPts val="0"/>
                        </a:spcBef>
                        <a:spcAft>
                          <a:spcPts val="0"/>
                        </a:spcAft>
                      </a:pPr>
                      <a:r>
                        <a:rPr lang="en-US" sz="1800" b="1" dirty="0">
                          <a:effectLst/>
                        </a:rPr>
                        <a:t>MALE %</a:t>
                      </a:r>
                      <a:endParaRPr lang="en-US" sz="1800" b="1" dirty="0">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71315626"/>
                  </a:ext>
                </a:extLst>
              </a:tr>
              <a:tr h="1065322">
                <a:tc>
                  <a:txBody>
                    <a:bodyPr/>
                    <a:lstStyle/>
                    <a:p>
                      <a:pPr marL="38100" marR="38100">
                        <a:lnSpc>
                          <a:spcPct val="107000"/>
                        </a:lnSpc>
                        <a:spcBef>
                          <a:spcPts val="0"/>
                        </a:spcBef>
                        <a:spcAft>
                          <a:spcPts val="0"/>
                        </a:spcAft>
                      </a:pPr>
                      <a:r>
                        <a:rPr lang="en-US" sz="1800" b="1" kern="1200" dirty="0">
                          <a:solidFill>
                            <a:schemeClr val="lt1"/>
                          </a:solidFill>
                          <a:effectLst/>
                          <a:latin typeface="+mn-lt"/>
                          <a:ea typeface="+mn-ea"/>
                          <a:cs typeface="+mn-cs"/>
                        </a:rPr>
                        <a:t>Overall, the services received through WBC were helpful or changed a business decision, practice or strategy.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38100" marR="38100" algn="r">
                        <a:lnSpc>
                          <a:spcPct val="107000"/>
                        </a:lnSpc>
                        <a:spcBef>
                          <a:spcPts val="0"/>
                        </a:spcBef>
                        <a:spcAft>
                          <a:spcPts val="0"/>
                        </a:spcAft>
                      </a:pPr>
                      <a:r>
                        <a:rPr lang="en-US" sz="1800" dirty="0">
                          <a:solidFill>
                            <a:sysClr val="windowText" lastClr="000000"/>
                          </a:solidFill>
                          <a:effectLst/>
                        </a:rPr>
                        <a:t>74.6</a:t>
                      </a:r>
                      <a:endParaRPr lang="en-US" sz="1800" dirty="0">
                        <a:solidFill>
                          <a:sysClr val="windowText" lastClr="000000"/>
                        </a:solidFill>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E5EB"/>
                    </a:solidFill>
                  </a:tcPr>
                </a:tc>
                <a:tc>
                  <a:txBody>
                    <a:bodyPr/>
                    <a:lstStyle/>
                    <a:p>
                      <a:pPr marL="38100" marR="38100" algn="r">
                        <a:lnSpc>
                          <a:spcPct val="107000"/>
                        </a:lnSpc>
                        <a:spcBef>
                          <a:spcPts val="0"/>
                        </a:spcBef>
                        <a:spcAft>
                          <a:spcPts val="0"/>
                        </a:spcAft>
                      </a:pPr>
                      <a:r>
                        <a:rPr lang="en-US" sz="1800" dirty="0">
                          <a:solidFill>
                            <a:sysClr val="windowText" lastClr="000000"/>
                          </a:solidFill>
                          <a:effectLst/>
                        </a:rPr>
                        <a:t>74.8</a:t>
                      </a:r>
                      <a:endParaRPr lang="en-US" sz="1800" dirty="0">
                        <a:solidFill>
                          <a:sysClr val="windowText" lastClr="000000"/>
                        </a:solidFill>
                        <a:effectLst/>
                        <a:latin typeface="Times New Roman" panose="02020603050405020304" pitchFamily="18" charset="0"/>
                        <a:ea typeface="Calibri" panose="020F0502020204030204" pitchFamily="34" charset="0"/>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D0E5EB"/>
                    </a:solidFill>
                  </a:tcPr>
                </a:tc>
                <a:extLst>
                  <a:ext uri="{0D108BD9-81ED-4DB2-BD59-A6C34878D82A}">
                    <a16:rowId xmlns:a16="http://schemas.microsoft.com/office/drawing/2014/main" val="888439620"/>
                  </a:ext>
                </a:extLst>
              </a:tr>
            </a:tbl>
          </a:graphicData>
        </a:graphic>
      </p:graphicFrame>
    </p:spTree>
    <p:extLst>
      <p:ext uri="{BB962C8B-B14F-4D97-AF65-F5344CB8AC3E}">
        <p14:creationId xmlns:p14="http://schemas.microsoft.com/office/powerpoint/2010/main" val="2287118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87F53-1041-4B05-8718-04AE6858785E}"/>
              </a:ext>
            </a:extLst>
          </p:cNvPr>
          <p:cNvSpPr>
            <a:spLocks noGrp="1"/>
          </p:cNvSpPr>
          <p:nvPr>
            <p:ph type="title"/>
          </p:nvPr>
        </p:nvSpPr>
        <p:spPr>
          <a:xfrm>
            <a:off x="657224" y="451821"/>
            <a:ext cx="10772775" cy="5948980"/>
          </a:xfrm>
        </p:spPr>
        <p:txBody>
          <a:bodyPr/>
          <a:lstStyle/>
          <a:p>
            <a:pPr algn="ctr"/>
            <a:r>
              <a:rPr lang="en-US" dirty="0"/>
              <a:t>Is there a case for gender-based business assistance?</a:t>
            </a:r>
          </a:p>
        </p:txBody>
      </p:sp>
    </p:spTree>
    <p:extLst>
      <p:ext uri="{BB962C8B-B14F-4D97-AF65-F5344CB8AC3E}">
        <p14:creationId xmlns:p14="http://schemas.microsoft.com/office/powerpoint/2010/main" val="3361688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1E811-D7FD-4DEA-8806-B4729CDB658B}"/>
              </a:ext>
            </a:extLst>
          </p:cNvPr>
          <p:cNvSpPr>
            <a:spLocks noGrp="1"/>
          </p:cNvSpPr>
          <p:nvPr>
            <p:ph type="title"/>
          </p:nvPr>
        </p:nvSpPr>
        <p:spPr/>
        <p:txBody>
          <a:bodyPr/>
          <a:lstStyle/>
          <a:p>
            <a:r>
              <a:rPr lang="en-US" dirty="0"/>
              <a:t>Future Research</a:t>
            </a:r>
          </a:p>
        </p:txBody>
      </p:sp>
      <p:sp>
        <p:nvSpPr>
          <p:cNvPr id="3" name="Content Placeholder 2">
            <a:extLst>
              <a:ext uri="{FF2B5EF4-FFF2-40B4-BE49-F238E27FC236}">
                <a16:creationId xmlns:a16="http://schemas.microsoft.com/office/drawing/2014/main" id="{8280135E-BE95-4A7B-9C81-8880A633C049}"/>
              </a:ext>
            </a:extLst>
          </p:cNvPr>
          <p:cNvSpPr>
            <a:spLocks noGrp="1"/>
          </p:cNvSpPr>
          <p:nvPr>
            <p:ph idx="1"/>
          </p:nvPr>
        </p:nvSpPr>
        <p:spPr>
          <a:xfrm>
            <a:off x="676656" y="2011680"/>
            <a:ext cx="10753725" cy="3766185"/>
          </a:xfrm>
        </p:spPr>
        <p:txBody>
          <a:bodyPr/>
          <a:lstStyle/>
          <a:p>
            <a:pPr>
              <a:buFont typeface="Arial" panose="020B0604020202020204" pitchFamily="34" charset="0"/>
              <a:buChar char="•"/>
            </a:pPr>
            <a:r>
              <a:rPr lang="en-US" dirty="0"/>
              <a:t> Release table or dashboard for users to assess perceived effectiveness, by assistance source, by gender.</a:t>
            </a:r>
          </a:p>
          <a:p>
            <a:pPr>
              <a:buFont typeface="Arial" panose="020B0604020202020204" pitchFamily="34" charset="0"/>
              <a:buChar char="•"/>
            </a:pPr>
            <a:r>
              <a:rPr lang="en-US" dirty="0"/>
              <a:t> Publish Public Use Microdata (PUM) for detailed subgroup analysis of assistance effectiveness that controls for other demographic and business characteristics.</a:t>
            </a:r>
          </a:p>
          <a:p>
            <a:pPr>
              <a:buFont typeface="Arial" panose="020B0604020202020204" pitchFamily="34" charset="0"/>
              <a:buChar char="•"/>
            </a:pPr>
            <a:r>
              <a:rPr lang="en-US" dirty="0"/>
              <a:t> Link WBC clients to Census 2016 Annual Survey of Entrepreneur data for perceived effectiveness of Women’s Business Center versus other government assistance by gender.</a:t>
            </a:r>
          </a:p>
          <a:p>
            <a:pPr marL="0" indent="0">
              <a:buNone/>
            </a:pPr>
            <a:endParaRPr lang="en-US" dirty="0"/>
          </a:p>
        </p:txBody>
      </p:sp>
    </p:spTree>
    <p:extLst>
      <p:ext uri="{BB962C8B-B14F-4D97-AF65-F5344CB8AC3E}">
        <p14:creationId xmlns:p14="http://schemas.microsoft.com/office/powerpoint/2010/main" val="958060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686300" y="2152471"/>
            <a:ext cx="2590800" cy="2196882"/>
            <a:chOff x="3162300" y="2152471"/>
            <a:chExt cx="2590800" cy="2196882"/>
          </a:xfrm>
        </p:grpSpPr>
        <p:sp>
          <p:nvSpPr>
            <p:cNvPr id="10" name="Rectangle 9"/>
            <p:cNvSpPr/>
            <p:nvPr/>
          </p:nvSpPr>
          <p:spPr>
            <a:xfrm>
              <a:off x="3162300" y="3733800"/>
              <a:ext cx="2590800" cy="615553"/>
            </a:xfrm>
            <a:prstGeom prst="rect">
              <a:avLst/>
            </a:prstGeom>
          </p:spPr>
          <p:txBody>
            <a:bodyPr wrap="square" lIns="45720" rIns="45720">
              <a:spAutoFit/>
            </a:bodyPr>
            <a:lstStyle/>
            <a:p>
              <a:pPr algn="ctr">
                <a:lnSpc>
                  <a:spcPct val="85000"/>
                </a:lnSpc>
              </a:pPr>
              <a:r>
                <a:rPr lang="en-US" sz="2000" dirty="0">
                  <a:solidFill>
                    <a:schemeClr val="tx1">
                      <a:lumMod val="50000"/>
                      <a:lumOff val="50000"/>
                    </a:schemeClr>
                  </a:solidFill>
                  <a:latin typeface="Franklin Gothic Medium Cond" panose="020B0606030402020204" pitchFamily="34" charset="0"/>
                </a:rPr>
                <a:t>International Experience in 40+ countries</a:t>
              </a:r>
            </a:p>
          </p:txBody>
        </p:sp>
        <p:grpSp>
          <p:nvGrpSpPr>
            <p:cNvPr id="25" name="Group 24"/>
            <p:cNvGrpSpPr/>
            <p:nvPr/>
          </p:nvGrpSpPr>
          <p:grpSpPr>
            <a:xfrm>
              <a:off x="4093446" y="2152471"/>
              <a:ext cx="1179620" cy="1454509"/>
              <a:chOff x="4014788" y="1287463"/>
              <a:chExt cx="1403350" cy="1730375"/>
            </a:xfrm>
          </p:grpSpPr>
          <p:sp>
            <p:nvSpPr>
              <p:cNvPr id="5" name="AutoShape 3"/>
              <p:cNvSpPr>
                <a:spLocks noChangeAspect="1" noChangeArrowheads="1" noTextEdit="1"/>
              </p:cNvSpPr>
              <p:nvPr/>
            </p:nvSpPr>
            <p:spPr bwMode="auto">
              <a:xfrm>
                <a:off x="4014788" y="1287463"/>
                <a:ext cx="1403350" cy="173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 name="Freeform 5"/>
              <p:cNvSpPr>
                <a:spLocks/>
              </p:cNvSpPr>
              <p:nvPr/>
            </p:nvSpPr>
            <p:spPr bwMode="auto">
              <a:xfrm>
                <a:off x="4202113" y="2790826"/>
                <a:ext cx="515938" cy="176213"/>
              </a:xfrm>
              <a:custGeom>
                <a:avLst/>
                <a:gdLst>
                  <a:gd name="T0" fmla="*/ 2 w 977"/>
                  <a:gd name="T1" fmla="*/ 313 h 333"/>
                  <a:gd name="T2" fmla="*/ 8 w 977"/>
                  <a:gd name="T3" fmla="*/ 302 h 333"/>
                  <a:gd name="T4" fmla="*/ 18 w 977"/>
                  <a:gd name="T5" fmla="*/ 285 h 333"/>
                  <a:gd name="T6" fmla="*/ 25 w 977"/>
                  <a:gd name="T7" fmla="*/ 272 h 333"/>
                  <a:gd name="T8" fmla="*/ 33 w 977"/>
                  <a:gd name="T9" fmla="*/ 259 h 333"/>
                  <a:gd name="T10" fmla="*/ 42 w 977"/>
                  <a:gd name="T11" fmla="*/ 244 h 333"/>
                  <a:gd name="T12" fmla="*/ 52 w 977"/>
                  <a:gd name="T13" fmla="*/ 230 h 333"/>
                  <a:gd name="T14" fmla="*/ 64 w 977"/>
                  <a:gd name="T15" fmla="*/ 214 h 333"/>
                  <a:gd name="T16" fmla="*/ 77 w 977"/>
                  <a:gd name="T17" fmla="*/ 198 h 333"/>
                  <a:gd name="T18" fmla="*/ 88 w 977"/>
                  <a:gd name="T19" fmla="*/ 181 h 333"/>
                  <a:gd name="T20" fmla="*/ 104 w 977"/>
                  <a:gd name="T21" fmla="*/ 165 h 333"/>
                  <a:gd name="T22" fmla="*/ 117 w 977"/>
                  <a:gd name="T23" fmla="*/ 148 h 333"/>
                  <a:gd name="T24" fmla="*/ 133 w 977"/>
                  <a:gd name="T25" fmla="*/ 132 h 333"/>
                  <a:gd name="T26" fmla="*/ 150 w 977"/>
                  <a:gd name="T27" fmla="*/ 118 h 333"/>
                  <a:gd name="T28" fmla="*/ 166 w 977"/>
                  <a:gd name="T29" fmla="*/ 104 h 333"/>
                  <a:gd name="T30" fmla="*/ 183 w 977"/>
                  <a:gd name="T31" fmla="*/ 91 h 333"/>
                  <a:gd name="T32" fmla="*/ 200 w 977"/>
                  <a:gd name="T33" fmla="*/ 78 h 333"/>
                  <a:gd name="T34" fmla="*/ 220 w 977"/>
                  <a:gd name="T35" fmla="*/ 66 h 333"/>
                  <a:gd name="T36" fmla="*/ 240 w 977"/>
                  <a:gd name="T37" fmla="*/ 59 h 333"/>
                  <a:gd name="T38" fmla="*/ 258 w 977"/>
                  <a:gd name="T39" fmla="*/ 51 h 333"/>
                  <a:gd name="T40" fmla="*/ 279 w 977"/>
                  <a:gd name="T41" fmla="*/ 42 h 333"/>
                  <a:gd name="T42" fmla="*/ 301 w 977"/>
                  <a:gd name="T43" fmla="*/ 35 h 333"/>
                  <a:gd name="T44" fmla="*/ 322 w 977"/>
                  <a:gd name="T45" fmla="*/ 29 h 333"/>
                  <a:gd name="T46" fmla="*/ 345 w 977"/>
                  <a:gd name="T47" fmla="*/ 22 h 333"/>
                  <a:gd name="T48" fmla="*/ 368 w 977"/>
                  <a:gd name="T49" fmla="*/ 18 h 333"/>
                  <a:gd name="T50" fmla="*/ 390 w 977"/>
                  <a:gd name="T51" fmla="*/ 13 h 333"/>
                  <a:gd name="T52" fmla="*/ 414 w 977"/>
                  <a:gd name="T53" fmla="*/ 9 h 333"/>
                  <a:gd name="T54" fmla="*/ 436 w 977"/>
                  <a:gd name="T55" fmla="*/ 6 h 333"/>
                  <a:gd name="T56" fmla="*/ 460 w 977"/>
                  <a:gd name="T57" fmla="*/ 3 h 333"/>
                  <a:gd name="T58" fmla="*/ 482 w 977"/>
                  <a:gd name="T59" fmla="*/ 3 h 333"/>
                  <a:gd name="T60" fmla="*/ 505 w 977"/>
                  <a:gd name="T61" fmla="*/ 0 h 333"/>
                  <a:gd name="T62" fmla="*/ 526 w 977"/>
                  <a:gd name="T63" fmla="*/ 0 h 333"/>
                  <a:gd name="T64" fmla="*/ 548 w 977"/>
                  <a:gd name="T65" fmla="*/ 0 h 333"/>
                  <a:gd name="T66" fmla="*/ 569 w 977"/>
                  <a:gd name="T67" fmla="*/ 0 h 333"/>
                  <a:gd name="T68" fmla="*/ 591 w 977"/>
                  <a:gd name="T69" fmla="*/ 3 h 333"/>
                  <a:gd name="T70" fmla="*/ 610 w 977"/>
                  <a:gd name="T71" fmla="*/ 5 h 333"/>
                  <a:gd name="T72" fmla="*/ 628 w 977"/>
                  <a:gd name="T73" fmla="*/ 9 h 333"/>
                  <a:gd name="T74" fmla="*/ 647 w 977"/>
                  <a:gd name="T75" fmla="*/ 12 h 333"/>
                  <a:gd name="T76" fmla="*/ 664 w 977"/>
                  <a:gd name="T77" fmla="*/ 16 h 333"/>
                  <a:gd name="T78" fmla="*/ 680 w 977"/>
                  <a:gd name="T79" fmla="*/ 22 h 333"/>
                  <a:gd name="T80" fmla="*/ 694 w 977"/>
                  <a:gd name="T81" fmla="*/ 29 h 333"/>
                  <a:gd name="T82" fmla="*/ 710 w 977"/>
                  <a:gd name="T83" fmla="*/ 38 h 333"/>
                  <a:gd name="T84" fmla="*/ 727 w 977"/>
                  <a:gd name="T85" fmla="*/ 49 h 333"/>
                  <a:gd name="T86" fmla="*/ 743 w 977"/>
                  <a:gd name="T87" fmla="*/ 62 h 333"/>
                  <a:gd name="T88" fmla="*/ 760 w 977"/>
                  <a:gd name="T89" fmla="*/ 78 h 333"/>
                  <a:gd name="T90" fmla="*/ 779 w 977"/>
                  <a:gd name="T91" fmla="*/ 95 h 333"/>
                  <a:gd name="T92" fmla="*/ 798 w 977"/>
                  <a:gd name="T93" fmla="*/ 114 h 333"/>
                  <a:gd name="T94" fmla="*/ 815 w 977"/>
                  <a:gd name="T95" fmla="*/ 132 h 333"/>
                  <a:gd name="T96" fmla="*/ 834 w 977"/>
                  <a:gd name="T97" fmla="*/ 154 h 333"/>
                  <a:gd name="T98" fmla="*/ 851 w 977"/>
                  <a:gd name="T99" fmla="*/ 173 h 333"/>
                  <a:gd name="T100" fmla="*/ 870 w 977"/>
                  <a:gd name="T101" fmla="*/ 194 h 333"/>
                  <a:gd name="T102" fmla="*/ 885 w 977"/>
                  <a:gd name="T103" fmla="*/ 213 h 333"/>
                  <a:gd name="T104" fmla="*/ 901 w 977"/>
                  <a:gd name="T105" fmla="*/ 233 h 333"/>
                  <a:gd name="T106" fmla="*/ 916 w 977"/>
                  <a:gd name="T107" fmla="*/ 252 h 333"/>
                  <a:gd name="T108" fmla="*/ 928 w 977"/>
                  <a:gd name="T109" fmla="*/ 269 h 333"/>
                  <a:gd name="T110" fmla="*/ 941 w 977"/>
                  <a:gd name="T111" fmla="*/ 285 h 333"/>
                  <a:gd name="T112" fmla="*/ 951 w 977"/>
                  <a:gd name="T113" fmla="*/ 299 h 333"/>
                  <a:gd name="T114" fmla="*/ 963 w 977"/>
                  <a:gd name="T115" fmla="*/ 315 h 333"/>
                  <a:gd name="T116" fmla="*/ 974 w 977"/>
                  <a:gd name="T117" fmla="*/ 330 h 333"/>
                  <a:gd name="T118" fmla="*/ 0 w 977"/>
                  <a:gd name="T119" fmla="*/ 316 h 3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977" h="333">
                    <a:moveTo>
                      <a:pt x="0" y="316"/>
                    </a:moveTo>
                    <a:lnTo>
                      <a:pt x="0" y="316"/>
                    </a:lnTo>
                    <a:lnTo>
                      <a:pt x="2" y="313"/>
                    </a:lnTo>
                    <a:lnTo>
                      <a:pt x="3" y="310"/>
                    </a:lnTo>
                    <a:lnTo>
                      <a:pt x="5" y="306"/>
                    </a:lnTo>
                    <a:lnTo>
                      <a:pt x="8" y="302"/>
                    </a:lnTo>
                    <a:lnTo>
                      <a:pt x="10" y="296"/>
                    </a:lnTo>
                    <a:lnTo>
                      <a:pt x="13" y="290"/>
                    </a:lnTo>
                    <a:lnTo>
                      <a:pt x="18" y="285"/>
                    </a:lnTo>
                    <a:lnTo>
                      <a:pt x="21" y="280"/>
                    </a:lnTo>
                    <a:lnTo>
                      <a:pt x="22" y="276"/>
                    </a:lnTo>
                    <a:lnTo>
                      <a:pt x="25" y="272"/>
                    </a:lnTo>
                    <a:lnTo>
                      <a:pt x="28" y="267"/>
                    </a:lnTo>
                    <a:lnTo>
                      <a:pt x="31" y="263"/>
                    </a:lnTo>
                    <a:lnTo>
                      <a:pt x="33" y="259"/>
                    </a:lnTo>
                    <a:lnTo>
                      <a:pt x="36" y="253"/>
                    </a:lnTo>
                    <a:lnTo>
                      <a:pt x="39" y="250"/>
                    </a:lnTo>
                    <a:lnTo>
                      <a:pt x="42" y="244"/>
                    </a:lnTo>
                    <a:lnTo>
                      <a:pt x="45" y="239"/>
                    </a:lnTo>
                    <a:lnTo>
                      <a:pt x="49" y="234"/>
                    </a:lnTo>
                    <a:lnTo>
                      <a:pt x="52" y="230"/>
                    </a:lnTo>
                    <a:lnTo>
                      <a:pt x="55" y="224"/>
                    </a:lnTo>
                    <a:lnTo>
                      <a:pt x="59" y="219"/>
                    </a:lnTo>
                    <a:lnTo>
                      <a:pt x="64" y="214"/>
                    </a:lnTo>
                    <a:lnTo>
                      <a:pt x="68" y="210"/>
                    </a:lnTo>
                    <a:lnTo>
                      <a:pt x="72" y="203"/>
                    </a:lnTo>
                    <a:lnTo>
                      <a:pt x="77" y="198"/>
                    </a:lnTo>
                    <a:lnTo>
                      <a:pt x="79" y="193"/>
                    </a:lnTo>
                    <a:lnTo>
                      <a:pt x="84" y="187"/>
                    </a:lnTo>
                    <a:lnTo>
                      <a:pt x="88" y="181"/>
                    </a:lnTo>
                    <a:lnTo>
                      <a:pt x="92" y="175"/>
                    </a:lnTo>
                    <a:lnTo>
                      <a:pt x="98" y="170"/>
                    </a:lnTo>
                    <a:lnTo>
                      <a:pt x="104" y="165"/>
                    </a:lnTo>
                    <a:lnTo>
                      <a:pt x="108" y="160"/>
                    </a:lnTo>
                    <a:lnTo>
                      <a:pt x="112" y="154"/>
                    </a:lnTo>
                    <a:lnTo>
                      <a:pt x="117" y="148"/>
                    </a:lnTo>
                    <a:lnTo>
                      <a:pt x="123" y="144"/>
                    </a:lnTo>
                    <a:lnTo>
                      <a:pt x="128" y="138"/>
                    </a:lnTo>
                    <a:lnTo>
                      <a:pt x="133" y="132"/>
                    </a:lnTo>
                    <a:lnTo>
                      <a:pt x="138" y="128"/>
                    </a:lnTo>
                    <a:lnTo>
                      <a:pt x="144" y="124"/>
                    </a:lnTo>
                    <a:lnTo>
                      <a:pt x="150" y="118"/>
                    </a:lnTo>
                    <a:lnTo>
                      <a:pt x="154" y="112"/>
                    </a:lnTo>
                    <a:lnTo>
                      <a:pt x="160" y="108"/>
                    </a:lnTo>
                    <a:lnTo>
                      <a:pt x="166" y="104"/>
                    </a:lnTo>
                    <a:lnTo>
                      <a:pt x="171" y="98"/>
                    </a:lnTo>
                    <a:lnTo>
                      <a:pt x="177" y="95"/>
                    </a:lnTo>
                    <a:lnTo>
                      <a:pt x="183" y="91"/>
                    </a:lnTo>
                    <a:lnTo>
                      <a:pt x="190" y="87"/>
                    </a:lnTo>
                    <a:lnTo>
                      <a:pt x="194" y="82"/>
                    </a:lnTo>
                    <a:lnTo>
                      <a:pt x="200" y="78"/>
                    </a:lnTo>
                    <a:lnTo>
                      <a:pt x="207" y="74"/>
                    </a:lnTo>
                    <a:lnTo>
                      <a:pt x="213" y="71"/>
                    </a:lnTo>
                    <a:lnTo>
                      <a:pt x="220" y="66"/>
                    </a:lnTo>
                    <a:lnTo>
                      <a:pt x="227" y="65"/>
                    </a:lnTo>
                    <a:lnTo>
                      <a:pt x="233" y="62"/>
                    </a:lnTo>
                    <a:lnTo>
                      <a:pt x="240" y="59"/>
                    </a:lnTo>
                    <a:lnTo>
                      <a:pt x="245" y="55"/>
                    </a:lnTo>
                    <a:lnTo>
                      <a:pt x="252" y="54"/>
                    </a:lnTo>
                    <a:lnTo>
                      <a:pt x="258" y="51"/>
                    </a:lnTo>
                    <a:lnTo>
                      <a:pt x="265" y="48"/>
                    </a:lnTo>
                    <a:lnTo>
                      <a:pt x="272" y="45"/>
                    </a:lnTo>
                    <a:lnTo>
                      <a:pt x="279" y="42"/>
                    </a:lnTo>
                    <a:lnTo>
                      <a:pt x="286" y="41"/>
                    </a:lnTo>
                    <a:lnTo>
                      <a:pt x="293" y="38"/>
                    </a:lnTo>
                    <a:lnTo>
                      <a:pt x="301" y="35"/>
                    </a:lnTo>
                    <a:lnTo>
                      <a:pt x="308" y="32"/>
                    </a:lnTo>
                    <a:lnTo>
                      <a:pt x="315" y="31"/>
                    </a:lnTo>
                    <a:lnTo>
                      <a:pt x="322" y="29"/>
                    </a:lnTo>
                    <a:lnTo>
                      <a:pt x="329" y="26"/>
                    </a:lnTo>
                    <a:lnTo>
                      <a:pt x="337" y="25"/>
                    </a:lnTo>
                    <a:lnTo>
                      <a:pt x="345" y="22"/>
                    </a:lnTo>
                    <a:lnTo>
                      <a:pt x="352" y="22"/>
                    </a:lnTo>
                    <a:lnTo>
                      <a:pt x="360" y="19"/>
                    </a:lnTo>
                    <a:lnTo>
                      <a:pt x="368" y="18"/>
                    </a:lnTo>
                    <a:lnTo>
                      <a:pt x="374" y="16"/>
                    </a:lnTo>
                    <a:lnTo>
                      <a:pt x="383" y="15"/>
                    </a:lnTo>
                    <a:lnTo>
                      <a:pt x="390" y="13"/>
                    </a:lnTo>
                    <a:lnTo>
                      <a:pt x="398" y="12"/>
                    </a:lnTo>
                    <a:lnTo>
                      <a:pt x="406" y="10"/>
                    </a:lnTo>
                    <a:lnTo>
                      <a:pt x="414" y="9"/>
                    </a:lnTo>
                    <a:lnTo>
                      <a:pt x="420" y="8"/>
                    </a:lnTo>
                    <a:lnTo>
                      <a:pt x="429" y="8"/>
                    </a:lnTo>
                    <a:lnTo>
                      <a:pt x="436" y="6"/>
                    </a:lnTo>
                    <a:lnTo>
                      <a:pt x="444" y="5"/>
                    </a:lnTo>
                    <a:lnTo>
                      <a:pt x="452" y="5"/>
                    </a:lnTo>
                    <a:lnTo>
                      <a:pt x="460" y="3"/>
                    </a:lnTo>
                    <a:lnTo>
                      <a:pt x="467" y="3"/>
                    </a:lnTo>
                    <a:lnTo>
                      <a:pt x="474" y="3"/>
                    </a:lnTo>
                    <a:lnTo>
                      <a:pt x="482" y="3"/>
                    </a:lnTo>
                    <a:lnTo>
                      <a:pt x="490" y="2"/>
                    </a:lnTo>
                    <a:lnTo>
                      <a:pt x="497" y="0"/>
                    </a:lnTo>
                    <a:lnTo>
                      <a:pt x="505" y="0"/>
                    </a:lnTo>
                    <a:lnTo>
                      <a:pt x="512" y="0"/>
                    </a:lnTo>
                    <a:lnTo>
                      <a:pt x="519" y="0"/>
                    </a:lnTo>
                    <a:lnTo>
                      <a:pt x="526" y="0"/>
                    </a:lnTo>
                    <a:lnTo>
                      <a:pt x="535" y="0"/>
                    </a:lnTo>
                    <a:lnTo>
                      <a:pt x="541" y="0"/>
                    </a:lnTo>
                    <a:lnTo>
                      <a:pt x="548" y="0"/>
                    </a:lnTo>
                    <a:lnTo>
                      <a:pt x="555" y="0"/>
                    </a:lnTo>
                    <a:lnTo>
                      <a:pt x="562" y="0"/>
                    </a:lnTo>
                    <a:lnTo>
                      <a:pt x="569" y="0"/>
                    </a:lnTo>
                    <a:lnTo>
                      <a:pt x="576" y="2"/>
                    </a:lnTo>
                    <a:lnTo>
                      <a:pt x="584" y="3"/>
                    </a:lnTo>
                    <a:lnTo>
                      <a:pt x="591" y="3"/>
                    </a:lnTo>
                    <a:lnTo>
                      <a:pt x="598" y="3"/>
                    </a:lnTo>
                    <a:lnTo>
                      <a:pt x="604" y="5"/>
                    </a:lnTo>
                    <a:lnTo>
                      <a:pt x="610" y="5"/>
                    </a:lnTo>
                    <a:lnTo>
                      <a:pt x="617" y="6"/>
                    </a:lnTo>
                    <a:lnTo>
                      <a:pt x="622" y="8"/>
                    </a:lnTo>
                    <a:lnTo>
                      <a:pt x="628" y="9"/>
                    </a:lnTo>
                    <a:lnTo>
                      <a:pt x="635" y="9"/>
                    </a:lnTo>
                    <a:lnTo>
                      <a:pt x="643" y="12"/>
                    </a:lnTo>
                    <a:lnTo>
                      <a:pt x="647" y="12"/>
                    </a:lnTo>
                    <a:lnTo>
                      <a:pt x="653" y="13"/>
                    </a:lnTo>
                    <a:lnTo>
                      <a:pt x="658" y="15"/>
                    </a:lnTo>
                    <a:lnTo>
                      <a:pt x="664" y="16"/>
                    </a:lnTo>
                    <a:lnTo>
                      <a:pt x="670" y="19"/>
                    </a:lnTo>
                    <a:lnTo>
                      <a:pt x="674" y="21"/>
                    </a:lnTo>
                    <a:lnTo>
                      <a:pt x="680" y="22"/>
                    </a:lnTo>
                    <a:lnTo>
                      <a:pt x="686" y="25"/>
                    </a:lnTo>
                    <a:lnTo>
                      <a:pt x="690" y="28"/>
                    </a:lnTo>
                    <a:lnTo>
                      <a:pt x="694" y="29"/>
                    </a:lnTo>
                    <a:lnTo>
                      <a:pt x="699" y="32"/>
                    </a:lnTo>
                    <a:lnTo>
                      <a:pt x="704" y="35"/>
                    </a:lnTo>
                    <a:lnTo>
                      <a:pt x="710" y="38"/>
                    </a:lnTo>
                    <a:lnTo>
                      <a:pt x="714" y="42"/>
                    </a:lnTo>
                    <a:lnTo>
                      <a:pt x="722" y="45"/>
                    </a:lnTo>
                    <a:lnTo>
                      <a:pt x="727" y="49"/>
                    </a:lnTo>
                    <a:lnTo>
                      <a:pt x="732" y="54"/>
                    </a:lnTo>
                    <a:lnTo>
                      <a:pt x="737" y="58"/>
                    </a:lnTo>
                    <a:lnTo>
                      <a:pt x="743" y="62"/>
                    </a:lnTo>
                    <a:lnTo>
                      <a:pt x="750" y="68"/>
                    </a:lnTo>
                    <a:lnTo>
                      <a:pt x="755" y="74"/>
                    </a:lnTo>
                    <a:lnTo>
                      <a:pt x="760" y="78"/>
                    </a:lnTo>
                    <a:lnTo>
                      <a:pt x="768" y="85"/>
                    </a:lnTo>
                    <a:lnTo>
                      <a:pt x="773" y="91"/>
                    </a:lnTo>
                    <a:lnTo>
                      <a:pt x="779" y="95"/>
                    </a:lnTo>
                    <a:lnTo>
                      <a:pt x="785" y="102"/>
                    </a:lnTo>
                    <a:lnTo>
                      <a:pt x="792" y="108"/>
                    </a:lnTo>
                    <a:lnTo>
                      <a:pt x="798" y="114"/>
                    </a:lnTo>
                    <a:lnTo>
                      <a:pt x="802" y="120"/>
                    </a:lnTo>
                    <a:lnTo>
                      <a:pt x="809" y="127"/>
                    </a:lnTo>
                    <a:lnTo>
                      <a:pt x="815" y="132"/>
                    </a:lnTo>
                    <a:lnTo>
                      <a:pt x="822" y="141"/>
                    </a:lnTo>
                    <a:lnTo>
                      <a:pt x="826" y="147"/>
                    </a:lnTo>
                    <a:lnTo>
                      <a:pt x="834" y="154"/>
                    </a:lnTo>
                    <a:lnTo>
                      <a:pt x="839" y="160"/>
                    </a:lnTo>
                    <a:lnTo>
                      <a:pt x="845" y="167"/>
                    </a:lnTo>
                    <a:lnTo>
                      <a:pt x="851" y="173"/>
                    </a:lnTo>
                    <a:lnTo>
                      <a:pt x="857" y="181"/>
                    </a:lnTo>
                    <a:lnTo>
                      <a:pt x="864" y="187"/>
                    </a:lnTo>
                    <a:lnTo>
                      <a:pt x="870" y="194"/>
                    </a:lnTo>
                    <a:lnTo>
                      <a:pt x="875" y="201"/>
                    </a:lnTo>
                    <a:lnTo>
                      <a:pt x="880" y="207"/>
                    </a:lnTo>
                    <a:lnTo>
                      <a:pt x="885" y="213"/>
                    </a:lnTo>
                    <a:lnTo>
                      <a:pt x="890" y="220"/>
                    </a:lnTo>
                    <a:lnTo>
                      <a:pt x="895" y="226"/>
                    </a:lnTo>
                    <a:lnTo>
                      <a:pt x="901" y="233"/>
                    </a:lnTo>
                    <a:lnTo>
                      <a:pt x="905" y="239"/>
                    </a:lnTo>
                    <a:lnTo>
                      <a:pt x="911" y="246"/>
                    </a:lnTo>
                    <a:lnTo>
                      <a:pt x="916" y="252"/>
                    </a:lnTo>
                    <a:lnTo>
                      <a:pt x="920" y="257"/>
                    </a:lnTo>
                    <a:lnTo>
                      <a:pt x="924" y="263"/>
                    </a:lnTo>
                    <a:lnTo>
                      <a:pt x="928" y="269"/>
                    </a:lnTo>
                    <a:lnTo>
                      <a:pt x="933" y="274"/>
                    </a:lnTo>
                    <a:lnTo>
                      <a:pt x="936" y="280"/>
                    </a:lnTo>
                    <a:lnTo>
                      <a:pt x="941" y="285"/>
                    </a:lnTo>
                    <a:lnTo>
                      <a:pt x="946" y="292"/>
                    </a:lnTo>
                    <a:lnTo>
                      <a:pt x="947" y="295"/>
                    </a:lnTo>
                    <a:lnTo>
                      <a:pt x="951" y="299"/>
                    </a:lnTo>
                    <a:lnTo>
                      <a:pt x="954" y="303"/>
                    </a:lnTo>
                    <a:lnTo>
                      <a:pt x="959" y="307"/>
                    </a:lnTo>
                    <a:lnTo>
                      <a:pt x="963" y="315"/>
                    </a:lnTo>
                    <a:lnTo>
                      <a:pt x="969" y="322"/>
                    </a:lnTo>
                    <a:lnTo>
                      <a:pt x="972" y="326"/>
                    </a:lnTo>
                    <a:lnTo>
                      <a:pt x="974" y="330"/>
                    </a:lnTo>
                    <a:lnTo>
                      <a:pt x="976" y="332"/>
                    </a:lnTo>
                    <a:lnTo>
                      <a:pt x="977" y="333"/>
                    </a:lnTo>
                    <a:lnTo>
                      <a:pt x="0" y="316"/>
                    </a:lnTo>
                    <a:lnTo>
                      <a:pt x="0" y="316"/>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 name="Freeform 6"/>
              <p:cNvSpPr>
                <a:spLocks/>
              </p:cNvSpPr>
              <p:nvPr/>
            </p:nvSpPr>
            <p:spPr bwMode="auto">
              <a:xfrm>
                <a:off x="4022726" y="2019301"/>
                <a:ext cx="180975" cy="346075"/>
              </a:xfrm>
              <a:custGeom>
                <a:avLst/>
                <a:gdLst>
                  <a:gd name="T0" fmla="*/ 18 w 340"/>
                  <a:gd name="T1" fmla="*/ 7 h 653"/>
                  <a:gd name="T2" fmla="*/ 43 w 340"/>
                  <a:gd name="T3" fmla="*/ 20 h 653"/>
                  <a:gd name="T4" fmla="*/ 64 w 340"/>
                  <a:gd name="T5" fmla="*/ 33 h 653"/>
                  <a:gd name="T6" fmla="*/ 89 w 340"/>
                  <a:gd name="T7" fmla="*/ 49 h 653"/>
                  <a:gd name="T8" fmla="*/ 116 w 340"/>
                  <a:gd name="T9" fmla="*/ 66 h 653"/>
                  <a:gd name="T10" fmla="*/ 145 w 340"/>
                  <a:gd name="T11" fmla="*/ 85 h 653"/>
                  <a:gd name="T12" fmla="*/ 175 w 340"/>
                  <a:gd name="T13" fmla="*/ 103 h 653"/>
                  <a:gd name="T14" fmla="*/ 202 w 340"/>
                  <a:gd name="T15" fmla="*/ 122 h 653"/>
                  <a:gd name="T16" fmla="*/ 230 w 340"/>
                  <a:gd name="T17" fmla="*/ 141 h 653"/>
                  <a:gd name="T18" fmla="*/ 256 w 340"/>
                  <a:gd name="T19" fmla="*/ 159 h 653"/>
                  <a:gd name="T20" fmla="*/ 277 w 340"/>
                  <a:gd name="T21" fmla="*/ 177 h 653"/>
                  <a:gd name="T22" fmla="*/ 293 w 340"/>
                  <a:gd name="T23" fmla="*/ 192 h 653"/>
                  <a:gd name="T24" fmla="*/ 312 w 340"/>
                  <a:gd name="T25" fmla="*/ 214 h 653"/>
                  <a:gd name="T26" fmla="*/ 313 w 340"/>
                  <a:gd name="T27" fmla="*/ 235 h 653"/>
                  <a:gd name="T28" fmla="*/ 314 w 340"/>
                  <a:gd name="T29" fmla="*/ 256 h 653"/>
                  <a:gd name="T30" fmla="*/ 316 w 340"/>
                  <a:gd name="T31" fmla="*/ 281 h 653"/>
                  <a:gd name="T32" fmla="*/ 320 w 340"/>
                  <a:gd name="T33" fmla="*/ 313 h 653"/>
                  <a:gd name="T34" fmla="*/ 323 w 340"/>
                  <a:gd name="T35" fmla="*/ 346 h 653"/>
                  <a:gd name="T36" fmla="*/ 326 w 340"/>
                  <a:gd name="T37" fmla="*/ 383 h 653"/>
                  <a:gd name="T38" fmla="*/ 329 w 340"/>
                  <a:gd name="T39" fmla="*/ 422 h 653"/>
                  <a:gd name="T40" fmla="*/ 333 w 340"/>
                  <a:gd name="T41" fmla="*/ 462 h 653"/>
                  <a:gd name="T42" fmla="*/ 336 w 340"/>
                  <a:gd name="T43" fmla="*/ 500 h 653"/>
                  <a:gd name="T44" fmla="*/ 337 w 340"/>
                  <a:gd name="T45" fmla="*/ 535 h 653"/>
                  <a:gd name="T46" fmla="*/ 340 w 340"/>
                  <a:gd name="T47" fmla="*/ 568 h 653"/>
                  <a:gd name="T48" fmla="*/ 340 w 340"/>
                  <a:gd name="T49" fmla="*/ 599 h 653"/>
                  <a:gd name="T50" fmla="*/ 340 w 340"/>
                  <a:gd name="T51" fmla="*/ 623 h 653"/>
                  <a:gd name="T52" fmla="*/ 339 w 340"/>
                  <a:gd name="T53" fmla="*/ 640 h 653"/>
                  <a:gd name="T54" fmla="*/ 332 w 340"/>
                  <a:gd name="T55" fmla="*/ 653 h 653"/>
                  <a:gd name="T56" fmla="*/ 312 w 340"/>
                  <a:gd name="T57" fmla="*/ 639 h 653"/>
                  <a:gd name="T58" fmla="*/ 296 w 340"/>
                  <a:gd name="T59" fmla="*/ 627 h 653"/>
                  <a:gd name="T60" fmla="*/ 279 w 340"/>
                  <a:gd name="T61" fmla="*/ 613 h 653"/>
                  <a:gd name="T62" fmla="*/ 257 w 340"/>
                  <a:gd name="T63" fmla="*/ 596 h 653"/>
                  <a:gd name="T64" fmla="*/ 234 w 340"/>
                  <a:gd name="T65" fmla="*/ 577 h 653"/>
                  <a:gd name="T66" fmla="*/ 211 w 340"/>
                  <a:gd name="T67" fmla="*/ 557 h 653"/>
                  <a:gd name="T68" fmla="*/ 188 w 340"/>
                  <a:gd name="T69" fmla="*/ 535 h 653"/>
                  <a:gd name="T70" fmla="*/ 162 w 340"/>
                  <a:gd name="T71" fmla="*/ 511 h 653"/>
                  <a:gd name="T72" fmla="*/ 139 w 340"/>
                  <a:gd name="T73" fmla="*/ 487 h 653"/>
                  <a:gd name="T74" fmla="*/ 116 w 340"/>
                  <a:gd name="T75" fmla="*/ 461 h 653"/>
                  <a:gd name="T76" fmla="*/ 93 w 340"/>
                  <a:gd name="T77" fmla="*/ 436 h 653"/>
                  <a:gd name="T78" fmla="*/ 75 w 340"/>
                  <a:gd name="T79" fmla="*/ 412 h 653"/>
                  <a:gd name="T80" fmla="*/ 56 w 340"/>
                  <a:gd name="T81" fmla="*/ 389 h 653"/>
                  <a:gd name="T82" fmla="*/ 41 w 340"/>
                  <a:gd name="T83" fmla="*/ 366 h 653"/>
                  <a:gd name="T84" fmla="*/ 31 w 340"/>
                  <a:gd name="T85" fmla="*/ 345 h 653"/>
                  <a:gd name="T86" fmla="*/ 21 w 340"/>
                  <a:gd name="T87" fmla="*/ 322 h 653"/>
                  <a:gd name="T88" fmla="*/ 14 w 340"/>
                  <a:gd name="T89" fmla="*/ 297 h 653"/>
                  <a:gd name="T90" fmla="*/ 10 w 340"/>
                  <a:gd name="T91" fmla="*/ 271 h 653"/>
                  <a:gd name="T92" fmla="*/ 6 w 340"/>
                  <a:gd name="T93" fmla="*/ 243 h 653"/>
                  <a:gd name="T94" fmla="*/ 3 w 340"/>
                  <a:gd name="T95" fmla="*/ 214 h 653"/>
                  <a:gd name="T96" fmla="*/ 0 w 340"/>
                  <a:gd name="T97" fmla="*/ 185 h 653"/>
                  <a:gd name="T98" fmla="*/ 0 w 340"/>
                  <a:gd name="T99" fmla="*/ 157 h 653"/>
                  <a:gd name="T100" fmla="*/ 0 w 340"/>
                  <a:gd name="T101" fmla="*/ 131 h 653"/>
                  <a:gd name="T102" fmla="*/ 0 w 340"/>
                  <a:gd name="T103" fmla="*/ 103 h 653"/>
                  <a:gd name="T104" fmla="*/ 0 w 340"/>
                  <a:gd name="T105" fmla="*/ 79 h 653"/>
                  <a:gd name="T106" fmla="*/ 0 w 340"/>
                  <a:gd name="T107" fmla="*/ 56 h 653"/>
                  <a:gd name="T108" fmla="*/ 1 w 340"/>
                  <a:gd name="T109" fmla="*/ 37 h 653"/>
                  <a:gd name="T110" fmla="*/ 4 w 340"/>
                  <a:gd name="T111" fmla="*/ 9 h 6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 h="653">
                    <a:moveTo>
                      <a:pt x="6" y="0"/>
                    </a:moveTo>
                    <a:lnTo>
                      <a:pt x="8" y="2"/>
                    </a:lnTo>
                    <a:lnTo>
                      <a:pt x="13" y="3"/>
                    </a:lnTo>
                    <a:lnTo>
                      <a:pt x="18" y="7"/>
                    </a:lnTo>
                    <a:lnTo>
                      <a:pt x="26" y="10"/>
                    </a:lnTo>
                    <a:lnTo>
                      <a:pt x="33" y="16"/>
                    </a:lnTo>
                    <a:lnTo>
                      <a:pt x="37" y="19"/>
                    </a:lnTo>
                    <a:lnTo>
                      <a:pt x="43" y="20"/>
                    </a:lnTo>
                    <a:lnTo>
                      <a:pt x="47" y="25"/>
                    </a:lnTo>
                    <a:lnTo>
                      <a:pt x="54" y="27"/>
                    </a:lnTo>
                    <a:lnTo>
                      <a:pt x="59" y="30"/>
                    </a:lnTo>
                    <a:lnTo>
                      <a:pt x="64" y="33"/>
                    </a:lnTo>
                    <a:lnTo>
                      <a:pt x="70" y="37"/>
                    </a:lnTo>
                    <a:lnTo>
                      <a:pt x="76" y="42"/>
                    </a:lnTo>
                    <a:lnTo>
                      <a:pt x="83" y="45"/>
                    </a:lnTo>
                    <a:lnTo>
                      <a:pt x="89" y="49"/>
                    </a:lnTo>
                    <a:lnTo>
                      <a:pt x="96" y="53"/>
                    </a:lnTo>
                    <a:lnTo>
                      <a:pt x="103" y="58"/>
                    </a:lnTo>
                    <a:lnTo>
                      <a:pt x="109" y="62"/>
                    </a:lnTo>
                    <a:lnTo>
                      <a:pt x="116" y="66"/>
                    </a:lnTo>
                    <a:lnTo>
                      <a:pt x="123" y="70"/>
                    </a:lnTo>
                    <a:lnTo>
                      <a:pt x="131" y="75"/>
                    </a:lnTo>
                    <a:lnTo>
                      <a:pt x="138" y="81"/>
                    </a:lnTo>
                    <a:lnTo>
                      <a:pt x="145" y="85"/>
                    </a:lnTo>
                    <a:lnTo>
                      <a:pt x="154" y="89"/>
                    </a:lnTo>
                    <a:lnTo>
                      <a:pt x="161" y="95"/>
                    </a:lnTo>
                    <a:lnTo>
                      <a:pt x="168" y="99"/>
                    </a:lnTo>
                    <a:lnTo>
                      <a:pt x="175" y="103"/>
                    </a:lnTo>
                    <a:lnTo>
                      <a:pt x="182" y="108"/>
                    </a:lnTo>
                    <a:lnTo>
                      <a:pt x="188" y="114"/>
                    </a:lnTo>
                    <a:lnTo>
                      <a:pt x="195" y="118"/>
                    </a:lnTo>
                    <a:lnTo>
                      <a:pt x="202" y="122"/>
                    </a:lnTo>
                    <a:lnTo>
                      <a:pt x="210" y="126"/>
                    </a:lnTo>
                    <a:lnTo>
                      <a:pt x="217" y="132"/>
                    </a:lnTo>
                    <a:lnTo>
                      <a:pt x="224" y="136"/>
                    </a:lnTo>
                    <a:lnTo>
                      <a:pt x="230" y="141"/>
                    </a:lnTo>
                    <a:lnTo>
                      <a:pt x="237" y="145"/>
                    </a:lnTo>
                    <a:lnTo>
                      <a:pt x="243" y="151"/>
                    </a:lnTo>
                    <a:lnTo>
                      <a:pt x="250" y="155"/>
                    </a:lnTo>
                    <a:lnTo>
                      <a:pt x="256" y="159"/>
                    </a:lnTo>
                    <a:lnTo>
                      <a:pt x="261" y="164"/>
                    </a:lnTo>
                    <a:lnTo>
                      <a:pt x="267" y="169"/>
                    </a:lnTo>
                    <a:lnTo>
                      <a:pt x="271" y="172"/>
                    </a:lnTo>
                    <a:lnTo>
                      <a:pt x="277" y="177"/>
                    </a:lnTo>
                    <a:lnTo>
                      <a:pt x="281" y="181"/>
                    </a:lnTo>
                    <a:lnTo>
                      <a:pt x="287" y="185"/>
                    </a:lnTo>
                    <a:lnTo>
                      <a:pt x="290" y="190"/>
                    </a:lnTo>
                    <a:lnTo>
                      <a:pt x="293" y="192"/>
                    </a:lnTo>
                    <a:lnTo>
                      <a:pt x="297" y="197"/>
                    </a:lnTo>
                    <a:lnTo>
                      <a:pt x="301" y="201"/>
                    </a:lnTo>
                    <a:lnTo>
                      <a:pt x="307" y="207"/>
                    </a:lnTo>
                    <a:lnTo>
                      <a:pt x="312" y="214"/>
                    </a:lnTo>
                    <a:lnTo>
                      <a:pt x="313" y="218"/>
                    </a:lnTo>
                    <a:lnTo>
                      <a:pt x="314" y="225"/>
                    </a:lnTo>
                    <a:lnTo>
                      <a:pt x="313" y="230"/>
                    </a:lnTo>
                    <a:lnTo>
                      <a:pt x="313" y="235"/>
                    </a:lnTo>
                    <a:lnTo>
                      <a:pt x="313" y="241"/>
                    </a:lnTo>
                    <a:lnTo>
                      <a:pt x="313" y="246"/>
                    </a:lnTo>
                    <a:lnTo>
                      <a:pt x="313" y="250"/>
                    </a:lnTo>
                    <a:lnTo>
                      <a:pt x="314" y="256"/>
                    </a:lnTo>
                    <a:lnTo>
                      <a:pt x="314" y="261"/>
                    </a:lnTo>
                    <a:lnTo>
                      <a:pt x="314" y="269"/>
                    </a:lnTo>
                    <a:lnTo>
                      <a:pt x="316" y="274"/>
                    </a:lnTo>
                    <a:lnTo>
                      <a:pt x="316" y="281"/>
                    </a:lnTo>
                    <a:lnTo>
                      <a:pt x="316" y="289"/>
                    </a:lnTo>
                    <a:lnTo>
                      <a:pt x="317" y="296"/>
                    </a:lnTo>
                    <a:lnTo>
                      <a:pt x="317" y="304"/>
                    </a:lnTo>
                    <a:lnTo>
                      <a:pt x="320" y="313"/>
                    </a:lnTo>
                    <a:lnTo>
                      <a:pt x="320" y="320"/>
                    </a:lnTo>
                    <a:lnTo>
                      <a:pt x="320" y="329"/>
                    </a:lnTo>
                    <a:lnTo>
                      <a:pt x="322" y="337"/>
                    </a:lnTo>
                    <a:lnTo>
                      <a:pt x="323" y="346"/>
                    </a:lnTo>
                    <a:lnTo>
                      <a:pt x="323" y="355"/>
                    </a:lnTo>
                    <a:lnTo>
                      <a:pt x="323" y="365"/>
                    </a:lnTo>
                    <a:lnTo>
                      <a:pt x="324" y="373"/>
                    </a:lnTo>
                    <a:lnTo>
                      <a:pt x="326" y="383"/>
                    </a:lnTo>
                    <a:lnTo>
                      <a:pt x="326" y="392"/>
                    </a:lnTo>
                    <a:lnTo>
                      <a:pt x="326" y="402"/>
                    </a:lnTo>
                    <a:lnTo>
                      <a:pt x="327" y="412"/>
                    </a:lnTo>
                    <a:lnTo>
                      <a:pt x="329" y="422"/>
                    </a:lnTo>
                    <a:lnTo>
                      <a:pt x="329" y="432"/>
                    </a:lnTo>
                    <a:lnTo>
                      <a:pt x="330" y="442"/>
                    </a:lnTo>
                    <a:lnTo>
                      <a:pt x="332" y="452"/>
                    </a:lnTo>
                    <a:lnTo>
                      <a:pt x="333" y="462"/>
                    </a:lnTo>
                    <a:lnTo>
                      <a:pt x="333" y="471"/>
                    </a:lnTo>
                    <a:lnTo>
                      <a:pt x="333" y="481"/>
                    </a:lnTo>
                    <a:lnTo>
                      <a:pt x="335" y="489"/>
                    </a:lnTo>
                    <a:lnTo>
                      <a:pt x="336" y="500"/>
                    </a:lnTo>
                    <a:lnTo>
                      <a:pt x="336" y="508"/>
                    </a:lnTo>
                    <a:lnTo>
                      <a:pt x="336" y="518"/>
                    </a:lnTo>
                    <a:lnTo>
                      <a:pt x="337" y="527"/>
                    </a:lnTo>
                    <a:lnTo>
                      <a:pt x="337" y="535"/>
                    </a:lnTo>
                    <a:lnTo>
                      <a:pt x="337" y="544"/>
                    </a:lnTo>
                    <a:lnTo>
                      <a:pt x="339" y="553"/>
                    </a:lnTo>
                    <a:lnTo>
                      <a:pt x="339" y="560"/>
                    </a:lnTo>
                    <a:lnTo>
                      <a:pt x="340" y="568"/>
                    </a:lnTo>
                    <a:lnTo>
                      <a:pt x="340" y="577"/>
                    </a:lnTo>
                    <a:lnTo>
                      <a:pt x="340" y="584"/>
                    </a:lnTo>
                    <a:lnTo>
                      <a:pt x="340" y="591"/>
                    </a:lnTo>
                    <a:lnTo>
                      <a:pt x="340" y="599"/>
                    </a:lnTo>
                    <a:lnTo>
                      <a:pt x="340" y="606"/>
                    </a:lnTo>
                    <a:lnTo>
                      <a:pt x="340" y="611"/>
                    </a:lnTo>
                    <a:lnTo>
                      <a:pt x="340" y="617"/>
                    </a:lnTo>
                    <a:lnTo>
                      <a:pt x="340" y="623"/>
                    </a:lnTo>
                    <a:lnTo>
                      <a:pt x="339" y="627"/>
                    </a:lnTo>
                    <a:lnTo>
                      <a:pt x="339" y="632"/>
                    </a:lnTo>
                    <a:lnTo>
                      <a:pt x="339" y="636"/>
                    </a:lnTo>
                    <a:lnTo>
                      <a:pt x="339" y="640"/>
                    </a:lnTo>
                    <a:lnTo>
                      <a:pt x="337" y="646"/>
                    </a:lnTo>
                    <a:lnTo>
                      <a:pt x="336" y="650"/>
                    </a:lnTo>
                    <a:lnTo>
                      <a:pt x="333" y="653"/>
                    </a:lnTo>
                    <a:lnTo>
                      <a:pt x="332" y="653"/>
                    </a:lnTo>
                    <a:lnTo>
                      <a:pt x="327" y="650"/>
                    </a:lnTo>
                    <a:lnTo>
                      <a:pt x="323" y="647"/>
                    </a:lnTo>
                    <a:lnTo>
                      <a:pt x="317" y="643"/>
                    </a:lnTo>
                    <a:lnTo>
                      <a:pt x="312" y="639"/>
                    </a:lnTo>
                    <a:lnTo>
                      <a:pt x="307" y="636"/>
                    </a:lnTo>
                    <a:lnTo>
                      <a:pt x="303" y="633"/>
                    </a:lnTo>
                    <a:lnTo>
                      <a:pt x="299" y="630"/>
                    </a:lnTo>
                    <a:lnTo>
                      <a:pt x="296" y="627"/>
                    </a:lnTo>
                    <a:lnTo>
                      <a:pt x="291" y="623"/>
                    </a:lnTo>
                    <a:lnTo>
                      <a:pt x="287" y="620"/>
                    </a:lnTo>
                    <a:lnTo>
                      <a:pt x="283" y="617"/>
                    </a:lnTo>
                    <a:lnTo>
                      <a:pt x="279" y="613"/>
                    </a:lnTo>
                    <a:lnTo>
                      <a:pt x="273" y="609"/>
                    </a:lnTo>
                    <a:lnTo>
                      <a:pt x="267" y="604"/>
                    </a:lnTo>
                    <a:lnTo>
                      <a:pt x="263" y="600"/>
                    </a:lnTo>
                    <a:lnTo>
                      <a:pt x="257" y="596"/>
                    </a:lnTo>
                    <a:lnTo>
                      <a:pt x="251" y="590"/>
                    </a:lnTo>
                    <a:lnTo>
                      <a:pt x="245" y="586"/>
                    </a:lnTo>
                    <a:lnTo>
                      <a:pt x="240" y="581"/>
                    </a:lnTo>
                    <a:lnTo>
                      <a:pt x="234" y="577"/>
                    </a:lnTo>
                    <a:lnTo>
                      <a:pt x="228" y="573"/>
                    </a:lnTo>
                    <a:lnTo>
                      <a:pt x="222" y="567"/>
                    </a:lnTo>
                    <a:lnTo>
                      <a:pt x="217" y="561"/>
                    </a:lnTo>
                    <a:lnTo>
                      <a:pt x="211" y="557"/>
                    </a:lnTo>
                    <a:lnTo>
                      <a:pt x="205" y="551"/>
                    </a:lnTo>
                    <a:lnTo>
                      <a:pt x="199" y="545"/>
                    </a:lnTo>
                    <a:lnTo>
                      <a:pt x="192" y="540"/>
                    </a:lnTo>
                    <a:lnTo>
                      <a:pt x="188" y="535"/>
                    </a:lnTo>
                    <a:lnTo>
                      <a:pt x="181" y="528"/>
                    </a:lnTo>
                    <a:lnTo>
                      <a:pt x="175" y="522"/>
                    </a:lnTo>
                    <a:lnTo>
                      <a:pt x="168" y="515"/>
                    </a:lnTo>
                    <a:lnTo>
                      <a:pt x="162" y="511"/>
                    </a:lnTo>
                    <a:lnTo>
                      <a:pt x="156" y="504"/>
                    </a:lnTo>
                    <a:lnTo>
                      <a:pt x="151" y="498"/>
                    </a:lnTo>
                    <a:lnTo>
                      <a:pt x="145" y="491"/>
                    </a:lnTo>
                    <a:lnTo>
                      <a:pt x="139" y="487"/>
                    </a:lnTo>
                    <a:lnTo>
                      <a:pt x="133" y="479"/>
                    </a:lnTo>
                    <a:lnTo>
                      <a:pt x="126" y="474"/>
                    </a:lnTo>
                    <a:lnTo>
                      <a:pt x="120" y="467"/>
                    </a:lnTo>
                    <a:lnTo>
                      <a:pt x="116" y="461"/>
                    </a:lnTo>
                    <a:lnTo>
                      <a:pt x="109" y="454"/>
                    </a:lnTo>
                    <a:lnTo>
                      <a:pt x="105" y="449"/>
                    </a:lnTo>
                    <a:lnTo>
                      <a:pt x="99" y="442"/>
                    </a:lnTo>
                    <a:lnTo>
                      <a:pt x="93" y="436"/>
                    </a:lnTo>
                    <a:lnTo>
                      <a:pt x="89" y="429"/>
                    </a:lnTo>
                    <a:lnTo>
                      <a:pt x="83" y="423"/>
                    </a:lnTo>
                    <a:lnTo>
                      <a:pt x="79" y="418"/>
                    </a:lnTo>
                    <a:lnTo>
                      <a:pt x="75" y="412"/>
                    </a:lnTo>
                    <a:lnTo>
                      <a:pt x="69" y="406"/>
                    </a:lnTo>
                    <a:lnTo>
                      <a:pt x="64" y="401"/>
                    </a:lnTo>
                    <a:lnTo>
                      <a:pt x="60" y="395"/>
                    </a:lnTo>
                    <a:lnTo>
                      <a:pt x="56" y="389"/>
                    </a:lnTo>
                    <a:lnTo>
                      <a:pt x="52" y="383"/>
                    </a:lnTo>
                    <a:lnTo>
                      <a:pt x="49" y="376"/>
                    </a:lnTo>
                    <a:lnTo>
                      <a:pt x="44" y="370"/>
                    </a:lnTo>
                    <a:lnTo>
                      <a:pt x="41" y="366"/>
                    </a:lnTo>
                    <a:lnTo>
                      <a:pt x="39" y="360"/>
                    </a:lnTo>
                    <a:lnTo>
                      <a:pt x="36" y="355"/>
                    </a:lnTo>
                    <a:lnTo>
                      <a:pt x="33" y="350"/>
                    </a:lnTo>
                    <a:lnTo>
                      <a:pt x="31" y="345"/>
                    </a:lnTo>
                    <a:lnTo>
                      <a:pt x="29" y="339"/>
                    </a:lnTo>
                    <a:lnTo>
                      <a:pt x="26" y="333"/>
                    </a:lnTo>
                    <a:lnTo>
                      <a:pt x="23" y="327"/>
                    </a:lnTo>
                    <a:lnTo>
                      <a:pt x="21" y="322"/>
                    </a:lnTo>
                    <a:lnTo>
                      <a:pt x="20" y="316"/>
                    </a:lnTo>
                    <a:lnTo>
                      <a:pt x="17" y="310"/>
                    </a:lnTo>
                    <a:lnTo>
                      <a:pt x="16" y="303"/>
                    </a:lnTo>
                    <a:lnTo>
                      <a:pt x="14" y="297"/>
                    </a:lnTo>
                    <a:lnTo>
                      <a:pt x="13" y="291"/>
                    </a:lnTo>
                    <a:lnTo>
                      <a:pt x="13" y="284"/>
                    </a:lnTo>
                    <a:lnTo>
                      <a:pt x="10" y="277"/>
                    </a:lnTo>
                    <a:lnTo>
                      <a:pt x="10" y="271"/>
                    </a:lnTo>
                    <a:lnTo>
                      <a:pt x="8" y="263"/>
                    </a:lnTo>
                    <a:lnTo>
                      <a:pt x="7" y="257"/>
                    </a:lnTo>
                    <a:lnTo>
                      <a:pt x="6" y="250"/>
                    </a:lnTo>
                    <a:lnTo>
                      <a:pt x="6" y="243"/>
                    </a:lnTo>
                    <a:lnTo>
                      <a:pt x="4" y="235"/>
                    </a:lnTo>
                    <a:lnTo>
                      <a:pt x="4" y="228"/>
                    </a:lnTo>
                    <a:lnTo>
                      <a:pt x="3" y="221"/>
                    </a:lnTo>
                    <a:lnTo>
                      <a:pt x="3" y="214"/>
                    </a:lnTo>
                    <a:lnTo>
                      <a:pt x="1" y="207"/>
                    </a:lnTo>
                    <a:lnTo>
                      <a:pt x="1" y="200"/>
                    </a:lnTo>
                    <a:lnTo>
                      <a:pt x="0" y="192"/>
                    </a:lnTo>
                    <a:lnTo>
                      <a:pt x="0" y="185"/>
                    </a:lnTo>
                    <a:lnTo>
                      <a:pt x="0" y="178"/>
                    </a:lnTo>
                    <a:lnTo>
                      <a:pt x="0" y="171"/>
                    </a:lnTo>
                    <a:lnTo>
                      <a:pt x="0" y="164"/>
                    </a:lnTo>
                    <a:lnTo>
                      <a:pt x="0" y="157"/>
                    </a:lnTo>
                    <a:lnTo>
                      <a:pt x="0" y="149"/>
                    </a:lnTo>
                    <a:lnTo>
                      <a:pt x="0" y="144"/>
                    </a:lnTo>
                    <a:lnTo>
                      <a:pt x="0" y="136"/>
                    </a:lnTo>
                    <a:lnTo>
                      <a:pt x="0" y="131"/>
                    </a:lnTo>
                    <a:lnTo>
                      <a:pt x="0" y="122"/>
                    </a:lnTo>
                    <a:lnTo>
                      <a:pt x="0" y="116"/>
                    </a:lnTo>
                    <a:lnTo>
                      <a:pt x="0" y="109"/>
                    </a:lnTo>
                    <a:lnTo>
                      <a:pt x="0" y="103"/>
                    </a:lnTo>
                    <a:lnTo>
                      <a:pt x="0" y="96"/>
                    </a:lnTo>
                    <a:lnTo>
                      <a:pt x="0" y="91"/>
                    </a:lnTo>
                    <a:lnTo>
                      <a:pt x="0" y="85"/>
                    </a:lnTo>
                    <a:lnTo>
                      <a:pt x="0" y="79"/>
                    </a:lnTo>
                    <a:lnTo>
                      <a:pt x="0" y="73"/>
                    </a:lnTo>
                    <a:lnTo>
                      <a:pt x="0" y="66"/>
                    </a:lnTo>
                    <a:lnTo>
                      <a:pt x="0" y="62"/>
                    </a:lnTo>
                    <a:lnTo>
                      <a:pt x="0" y="56"/>
                    </a:lnTo>
                    <a:lnTo>
                      <a:pt x="0" y="52"/>
                    </a:lnTo>
                    <a:lnTo>
                      <a:pt x="1" y="46"/>
                    </a:lnTo>
                    <a:lnTo>
                      <a:pt x="1" y="42"/>
                    </a:lnTo>
                    <a:lnTo>
                      <a:pt x="1" y="37"/>
                    </a:lnTo>
                    <a:lnTo>
                      <a:pt x="1" y="27"/>
                    </a:lnTo>
                    <a:lnTo>
                      <a:pt x="3" y="20"/>
                    </a:lnTo>
                    <a:lnTo>
                      <a:pt x="3" y="15"/>
                    </a:lnTo>
                    <a:lnTo>
                      <a:pt x="4" y="9"/>
                    </a:lnTo>
                    <a:lnTo>
                      <a:pt x="4" y="2"/>
                    </a:lnTo>
                    <a:lnTo>
                      <a:pt x="6" y="0"/>
                    </a:lnTo>
                    <a:lnTo>
                      <a:pt x="6"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Freeform 7"/>
              <p:cNvSpPr>
                <a:spLocks/>
              </p:cNvSpPr>
              <p:nvPr/>
            </p:nvSpPr>
            <p:spPr bwMode="auto">
              <a:xfrm>
                <a:off x="4014788" y="1446213"/>
                <a:ext cx="576263" cy="488950"/>
              </a:xfrm>
              <a:custGeom>
                <a:avLst/>
                <a:gdLst>
                  <a:gd name="T0" fmla="*/ 838 w 1088"/>
                  <a:gd name="T1" fmla="*/ 233 h 923"/>
                  <a:gd name="T2" fmla="*/ 342 w 1088"/>
                  <a:gd name="T3" fmla="*/ 659 h 923"/>
                  <a:gd name="T4" fmla="*/ 0 w 1088"/>
                  <a:gd name="T5" fmla="*/ 923 h 923"/>
                  <a:gd name="T6" fmla="*/ 0 w 1088"/>
                  <a:gd name="T7" fmla="*/ 917 h 923"/>
                  <a:gd name="T8" fmla="*/ 0 w 1088"/>
                  <a:gd name="T9" fmla="*/ 901 h 923"/>
                  <a:gd name="T10" fmla="*/ 0 w 1088"/>
                  <a:gd name="T11" fmla="*/ 891 h 923"/>
                  <a:gd name="T12" fmla="*/ 0 w 1088"/>
                  <a:gd name="T13" fmla="*/ 878 h 923"/>
                  <a:gd name="T14" fmla="*/ 0 w 1088"/>
                  <a:gd name="T15" fmla="*/ 864 h 923"/>
                  <a:gd name="T16" fmla="*/ 4 w 1088"/>
                  <a:gd name="T17" fmla="*/ 848 h 923"/>
                  <a:gd name="T18" fmla="*/ 7 w 1088"/>
                  <a:gd name="T19" fmla="*/ 830 h 923"/>
                  <a:gd name="T20" fmla="*/ 11 w 1088"/>
                  <a:gd name="T21" fmla="*/ 810 h 923"/>
                  <a:gd name="T22" fmla="*/ 16 w 1088"/>
                  <a:gd name="T23" fmla="*/ 788 h 923"/>
                  <a:gd name="T24" fmla="*/ 22 w 1088"/>
                  <a:gd name="T25" fmla="*/ 767 h 923"/>
                  <a:gd name="T26" fmla="*/ 29 w 1088"/>
                  <a:gd name="T27" fmla="*/ 742 h 923"/>
                  <a:gd name="T28" fmla="*/ 36 w 1088"/>
                  <a:gd name="T29" fmla="*/ 716 h 923"/>
                  <a:gd name="T30" fmla="*/ 45 w 1088"/>
                  <a:gd name="T31" fmla="*/ 690 h 923"/>
                  <a:gd name="T32" fmla="*/ 55 w 1088"/>
                  <a:gd name="T33" fmla="*/ 665 h 923"/>
                  <a:gd name="T34" fmla="*/ 63 w 1088"/>
                  <a:gd name="T35" fmla="*/ 636 h 923"/>
                  <a:gd name="T36" fmla="*/ 75 w 1088"/>
                  <a:gd name="T37" fmla="*/ 609 h 923"/>
                  <a:gd name="T38" fmla="*/ 88 w 1088"/>
                  <a:gd name="T39" fmla="*/ 579 h 923"/>
                  <a:gd name="T40" fmla="*/ 101 w 1088"/>
                  <a:gd name="T41" fmla="*/ 550 h 923"/>
                  <a:gd name="T42" fmla="*/ 115 w 1088"/>
                  <a:gd name="T43" fmla="*/ 521 h 923"/>
                  <a:gd name="T44" fmla="*/ 132 w 1088"/>
                  <a:gd name="T45" fmla="*/ 491 h 923"/>
                  <a:gd name="T46" fmla="*/ 148 w 1088"/>
                  <a:gd name="T47" fmla="*/ 462 h 923"/>
                  <a:gd name="T48" fmla="*/ 167 w 1088"/>
                  <a:gd name="T49" fmla="*/ 434 h 923"/>
                  <a:gd name="T50" fmla="*/ 187 w 1088"/>
                  <a:gd name="T51" fmla="*/ 402 h 923"/>
                  <a:gd name="T52" fmla="*/ 208 w 1088"/>
                  <a:gd name="T53" fmla="*/ 375 h 923"/>
                  <a:gd name="T54" fmla="*/ 230 w 1088"/>
                  <a:gd name="T55" fmla="*/ 345 h 923"/>
                  <a:gd name="T56" fmla="*/ 254 w 1088"/>
                  <a:gd name="T57" fmla="*/ 317 h 923"/>
                  <a:gd name="T58" fmla="*/ 280 w 1088"/>
                  <a:gd name="T59" fmla="*/ 289 h 923"/>
                  <a:gd name="T60" fmla="*/ 307 w 1088"/>
                  <a:gd name="T61" fmla="*/ 263 h 923"/>
                  <a:gd name="T62" fmla="*/ 336 w 1088"/>
                  <a:gd name="T63" fmla="*/ 237 h 923"/>
                  <a:gd name="T64" fmla="*/ 369 w 1088"/>
                  <a:gd name="T65" fmla="*/ 213 h 923"/>
                  <a:gd name="T66" fmla="*/ 399 w 1088"/>
                  <a:gd name="T67" fmla="*/ 188 h 923"/>
                  <a:gd name="T68" fmla="*/ 431 w 1088"/>
                  <a:gd name="T69" fmla="*/ 167 h 923"/>
                  <a:gd name="T70" fmla="*/ 464 w 1088"/>
                  <a:gd name="T71" fmla="*/ 145 h 923"/>
                  <a:gd name="T72" fmla="*/ 496 w 1088"/>
                  <a:gd name="T73" fmla="*/ 128 h 923"/>
                  <a:gd name="T74" fmla="*/ 527 w 1088"/>
                  <a:gd name="T75" fmla="*/ 111 h 923"/>
                  <a:gd name="T76" fmla="*/ 560 w 1088"/>
                  <a:gd name="T77" fmla="*/ 96 h 923"/>
                  <a:gd name="T78" fmla="*/ 590 w 1088"/>
                  <a:gd name="T79" fmla="*/ 82 h 923"/>
                  <a:gd name="T80" fmla="*/ 623 w 1088"/>
                  <a:gd name="T81" fmla="*/ 71 h 923"/>
                  <a:gd name="T82" fmla="*/ 654 w 1088"/>
                  <a:gd name="T83" fmla="*/ 58 h 923"/>
                  <a:gd name="T84" fmla="*/ 684 w 1088"/>
                  <a:gd name="T85" fmla="*/ 48 h 923"/>
                  <a:gd name="T86" fmla="*/ 714 w 1088"/>
                  <a:gd name="T87" fmla="*/ 39 h 923"/>
                  <a:gd name="T88" fmla="*/ 744 w 1088"/>
                  <a:gd name="T89" fmla="*/ 32 h 923"/>
                  <a:gd name="T90" fmla="*/ 771 w 1088"/>
                  <a:gd name="T91" fmla="*/ 25 h 923"/>
                  <a:gd name="T92" fmla="*/ 800 w 1088"/>
                  <a:gd name="T93" fmla="*/ 19 h 923"/>
                  <a:gd name="T94" fmla="*/ 827 w 1088"/>
                  <a:gd name="T95" fmla="*/ 13 h 923"/>
                  <a:gd name="T96" fmla="*/ 855 w 1088"/>
                  <a:gd name="T97" fmla="*/ 10 h 923"/>
                  <a:gd name="T98" fmla="*/ 879 w 1088"/>
                  <a:gd name="T99" fmla="*/ 6 h 923"/>
                  <a:gd name="T100" fmla="*/ 902 w 1088"/>
                  <a:gd name="T101" fmla="*/ 5 h 923"/>
                  <a:gd name="T102" fmla="*/ 925 w 1088"/>
                  <a:gd name="T103" fmla="*/ 2 h 923"/>
                  <a:gd name="T104" fmla="*/ 948 w 1088"/>
                  <a:gd name="T105" fmla="*/ 2 h 923"/>
                  <a:gd name="T106" fmla="*/ 968 w 1088"/>
                  <a:gd name="T107" fmla="*/ 0 h 923"/>
                  <a:gd name="T108" fmla="*/ 987 w 1088"/>
                  <a:gd name="T109" fmla="*/ 0 h 923"/>
                  <a:gd name="T110" fmla="*/ 1006 w 1088"/>
                  <a:gd name="T111" fmla="*/ 0 h 923"/>
                  <a:gd name="T112" fmla="*/ 1021 w 1088"/>
                  <a:gd name="T113" fmla="*/ 0 h 923"/>
                  <a:gd name="T114" fmla="*/ 1036 w 1088"/>
                  <a:gd name="T115" fmla="*/ 0 h 923"/>
                  <a:gd name="T116" fmla="*/ 1049 w 1088"/>
                  <a:gd name="T117" fmla="*/ 2 h 923"/>
                  <a:gd name="T118" fmla="*/ 1059 w 1088"/>
                  <a:gd name="T119" fmla="*/ 2 h 923"/>
                  <a:gd name="T120" fmla="*/ 1070 w 1088"/>
                  <a:gd name="T121" fmla="*/ 3 h 923"/>
                  <a:gd name="T122" fmla="*/ 1082 w 1088"/>
                  <a:gd name="T123" fmla="*/ 5 h 923"/>
                  <a:gd name="T124" fmla="*/ 1088 w 1088"/>
                  <a:gd name="T125" fmla="*/ 6 h 9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8" h="923">
                    <a:moveTo>
                      <a:pt x="1088" y="6"/>
                    </a:moveTo>
                    <a:lnTo>
                      <a:pt x="838" y="233"/>
                    </a:lnTo>
                    <a:lnTo>
                      <a:pt x="532" y="360"/>
                    </a:lnTo>
                    <a:lnTo>
                      <a:pt x="342" y="659"/>
                    </a:lnTo>
                    <a:lnTo>
                      <a:pt x="66" y="883"/>
                    </a:lnTo>
                    <a:lnTo>
                      <a:pt x="0" y="923"/>
                    </a:lnTo>
                    <a:lnTo>
                      <a:pt x="0" y="921"/>
                    </a:lnTo>
                    <a:lnTo>
                      <a:pt x="0" y="917"/>
                    </a:lnTo>
                    <a:lnTo>
                      <a:pt x="0" y="910"/>
                    </a:lnTo>
                    <a:lnTo>
                      <a:pt x="0" y="901"/>
                    </a:lnTo>
                    <a:lnTo>
                      <a:pt x="0" y="897"/>
                    </a:lnTo>
                    <a:lnTo>
                      <a:pt x="0" y="891"/>
                    </a:lnTo>
                    <a:lnTo>
                      <a:pt x="0" y="884"/>
                    </a:lnTo>
                    <a:lnTo>
                      <a:pt x="0" y="878"/>
                    </a:lnTo>
                    <a:lnTo>
                      <a:pt x="0" y="871"/>
                    </a:lnTo>
                    <a:lnTo>
                      <a:pt x="0" y="864"/>
                    </a:lnTo>
                    <a:lnTo>
                      <a:pt x="1" y="855"/>
                    </a:lnTo>
                    <a:lnTo>
                      <a:pt x="4" y="848"/>
                    </a:lnTo>
                    <a:lnTo>
                      <a:pt x="4" y="838"/>
                    </a:lnTo>
                    <a:lnTo>
                      <a:pt x="7" y="830"/>
                    </a:lnTo>
                    <a:lnTo>
                      <a:pt x="9" y="818"/>
                    </a:lnTo>
                    <a:lnTo>
                      <a:pt x="11" y="810"/>
                    </a:lnTo>
                    <a:lnTo>
                      <a:pt x="13" y="800"/>
                    </a:lnTo>
                    <a:lnTo>
                      <a:pt x="16" y="788"/>
                    </a:lnTo>
                    <a:lnTo>
                      <a:pt x="19" y="777"/>
                    </a:lnTo>
                    <a:lnTo>
                      <a:pt x="22" y="767"/>
                    </a:lnTo>
                    <a:lnTo>
                      <a:pt x="24" y="754"/>
                    </a:lnTo>
                    <a:lnTo>
                      <a:pt x="29" y="742"/>
                    </a:lnTo>
                    <a:lnTo>
                      <a:pt x="32" y="728"/>
                    </a:lnTo>
                    <a:lnTo>
                      <a:pt x="36" y="716"/>
                    </a:lnTo>
                    <a:lnTo>
                      <a:pt x="39" y="703"/>
                    </a:lnTo>
                    <a:lnTo>
                      <a:pt x="45" y="690"/>
                    </a:lnTo>
                    <a:lnTo>
                      <a:pt x="49" y="678"/>
                    </a:lnTo>
                    <a:lnTo>
                      <a:pt x="55" y="665"/>
                    </a:lnTo>
                    <a:lnTo>
                      <a:pt x="59" y="650"/>
                    </a:lnTo>
                    <a:lnTo>
                      <a:pt x="63" y="636"/>
                    </a:lnTo>
                    <a:lnTo>
                      <a:pt x="69" y="623"/>
                    </a:lnTo>
                    <a:lnTo>
                      <a:pt x="75" y="609"/>
                    </a:lnTo>
                    <a:lnTo>
                      <a:pt x="80" y="594"/>
                    </a:lnTo>
                    <a:lnTo>
                      <a:pt x="88" y="579"/>
                    </a:lnTo>
                    <a:lnTo>
                      <a:pt x="93" y="564"/>
                    </a:lnTo>
                    <a:lnTo>
                      <a:pt x="101" y="550"/>
                    </a:lnTo>
                    <a:lnTo>
                      <a:pt x="108" y="534"/>
                    </a:lnTo>
                    <a:lnTo>
                      <a:pt x="115" y="521"/>
                    </a:lnTo>
                    <a:lnTo>
                      <a:pt x="124" y="505"/>
                    </a:lnTo>
                    <a:lnTo>
                      <a:pt x="132" y="491"/>
                    </a:lnTo>
                    <a:lnTo>
                      <a:pt x="139" y="477"/>
                    </a:lnTo>
                    <a:lnTo>
                      <a:pt x="148" y="462"/>
                    </a:lnTo>
                    <a:lnTo>
                      <a:pt x="157" y="447"/>
                    </a:lnTo>
                    <a:lnTo>
                      <a:pt x="167" y="434"/>
                    </a:lnTo>
                    <a:lnTo>
                      <a:pt x="175" y="418"/>
                    </a:lnTo>
                    <a:lnTo>
                      <a:pt x="187" y="402"/>
                    </a:lnTo>
                    <a:lnTo>
                      <a:pt x="197" y="388"/>
                    </a:lnTo>
                    <a:lnTo>
                      <a:pt x="208" y="375"/>
                    </a:lnTo>
                    <a:lnTo>
                      <a:pt x="218" y="359"/>
                    </a:lnTo>
                    <a:lnTo>
                      <a:pt x="230" y="345"/>
                    </a:lnTo>
                    <a:lnTo>
                      <a:pt x="241" y="330"/>
                    </a:lnTo>
                    <a:lnTo>
                      <a:pt x="254" y="317"/>
                    </a:lnTo>
                    <a:lnTo>
                      <a:pt x="267" y="303"/>
                    </a:lnTo>
                    <a:lnTo>
                      <a:pt x="280" y="289"/>
                    </a:lnTo>
                    <a:lnTo>
                      <a:pt x="295" y="276"/>
                    </a:lnTo>
                    <a:lnTo>
                      <a:pt x="307" y="263"/>
                    </a:lnTo>
                    <a:lnTo>
                      <a:pt x="322" y="250"/>
                    </a:lnTo>
                    <a:lnTo>
                      <a:pt x="336" y="237"/>
                    </a:lnTo>
                    <a:lnTo>
                      <a:pt x="352" y="224"/>
                    </a:lnTo>
                    <a:lnTo>
                      <a:pt x="369" y="213"/>
                    </a:lnTo>
                    <a:lnTo>
                      <a:pt x="385" y="200"/>
                    </a:lnTo>
                    <a:lnTo>
                      <a:pt x="399" y="188"/>
                    </a:lnTo>
                    <a:lnTo>
                      <a:pt x="415" y="177"/>
                    </a:lnTo>
                    <a:lnTo>
                      <a:pt x="431" y="167"/>
                    </a:lnTo>
                    <a:lnTo>
                      <a:pt x="447" y="157"/>
                    </a:lnTo>
                    <a:lnTo>
                      <a:pt x="464" y="145"/>
                    </a:lnTo>
                    <a:lnTo>
                      <a:pt x="478" y="137"/>
                    </a:lnTo>
                    <a:lnTo>
                      <a:pt x="496" y="128"/>
                    </a:lnTo>
                    <a:lnTo>
                      <a:pt x="511" y="119"/>
                    </a:lnTo>
                    <a:lnTo>
                      <a:pt x="527" y="111"/>
                    </a:lnTo>
                    <a:lnTo>
                      <a:pt x="543" y="104"/>
                    </a:lnTo>
                    <a:lnTo>
                      <a:pt x="560" y="96"/>
                    </a:lnTo>
                    <a:lnTo>
                      <a:pt x="576" y="88"/>
                    </a:lnTo>
                    <a:lnTo>
                      <a:pt x="590" y="82"/>
                    </a:lnTo>
                    <a:lnTo>
                      <a:pt x="606" y="75"/>
                    </a:lnTo>
                    <a:lnTo>
                      <a:pt x="623" y="71"/>
                    </a:lnTo>
                    <a:lnTo>
                      <a:pt x="638" y="63"/>
                    </a:lnTo>
                    <a:lnTo>
                      <a:pt x="654" y="58"/>
                    </a:lnTo>
                    <a:lnTo>
                      <a:pt x="668" y="53"/>
                    </a:lnTo>
                    <a:lnTo>
                      <a:pt x="684" y="48"/>
                    </a:lnTo>
                    <a:lnTo>
                      <a:pt x="698" y="43"/>
                    </a:lnTo>
                    <a:lnTo>
                      <a:pt x="714" y="39"/>
                    </a:lnTo>
                    <a:lnTo>
                      <a:pt x="728" y="35"/>
                    </a:lnTo>
                    <a:lnTo>
                      <a:pt x="744" y="32"/>
                    </a:lnTo>
                    <a:lnTo>
                      <a:pt x="757" y="28"/>
                    </a:lnTo>
                    <a:lnTo>
                      <a:pt x="771" y="25"/>
                    </a:lnTo>
                    <a:lnTo>
                      <a:pt x="786" y="22"/>
                    </a:lnTo>
                    <a:lnTo>
                      <a:pt x="800" y="19"/>
                    </a:lnTo>
                    <a:lnTo>
                      <a:pt x="813" y="16"/>
                    </a:lnTo>
                    <a:lnTo>
                      <a:pt x="827" y="13"/>
                    </a:lnTo>
                    <a:lnTo>
                      <a:pt x="840" y="12"/>
                    </a:lnTo>
                    <a:lnTo>
                      <a:pt x="855" y="10"/>
                    </a:lnTo>
                    <a:lnTo>
                      <a:pt x="866" y="9"/>
                    </a:lnTo>
                    <a:lnTo>
                      <a:pt x="879" y="6"/>
                    </a:lnTo>
                    <a:lnTo>
                      <a:pt x="891" y="5"/>
                    </a:lnTo>
                    <a:lnTo>
                      <a:pt x="902" y="5"/>
                    </a:lnTo>
                    <a:lnTo>
                      <a:pt x="914" y="3"/>
                    </a:lnTo>
                    <a:lnTo>
                      <a:pt x="925" y="2"/>
                    </a:lnTo>
                    <a:lnTo>
                      <a:pt x="937" y="2"/>
                    </a:lnTo>
                    <a:lnTo>
                      <a:pt x="948" y="2"/>
                    </a:lnTo>
                    <a:lnTo>
                      <a:pt x="958" y="0"/>
                    </a:lnTo>
                    <a:lnTo>
                      <a:pt x="968" y="0"/>
                    </a:lnTo>
                    <a:lnTo>
                      <a:pt x="977" y="0"/>
                    </a:lnTo>
                    <a:lnTo>
                      <a:pt x="987" y="0"/>
                    </a:lnTo>
                    <a:lnTo>
                      <a:pt x="996" y="0"/>
                    </a:lnTo>
                    <a:lnTo>
                      <a:pt x="1006" y="0"/>
                    </a:lnTo>
                    <a:lnTo>
                      <a:pt x="1013" y="0"/>
                    </a:lnTo>
                    <a:lnTo>
                      <a:pt x="1021" y="0"/>
                    </a:lnTo>
                    <a:lnTo>
                      <a:pt x="1029" y="0"/>
                    </a:lnTo>
                    <a:lnTo>
                      <a:pt x="1036" y="0"/>
                    </a:lnTo>
                    <a:lnTo>
                      <a:pt x="1042" y="0"/>
                    </a:lnTo>
                    <a:lnTo>
                      <a:pt x="1049" y="2"/>
                    </a:lnTo>
                    <a:lnTo>
                      <a:pt x="1054" y="2"/>
                    </a:lnTo>
                    <a:lnTo>
                      <a:pt x="1059" y="2"/>
                    </a:lnTo>
                    <a:lnTo>
                      <a:pt x="1065" y="2"/>
                    </a:lnTo>
                    <a:lnTo>
                      <a:pt x="1070" y="3"/>
                    </a:lnTo>
                    <a:lnTo>
                      <a:pt x="1076" y="5"/>
                    </a:lnTo>
                    <a:lnTo>
                      <a:pt x="1082" y="5"/>
                    </a:lnTo>
                    <a:lnTo>
                      <a:pt x="1085" y="5"/>
                    </a:lnTo>
                    <a:lnTo>
                      <a:pt x="1088" y="6"/>
                    </a:lnTo>
                    <a:lnTo>
                      <a:pt x="1088" y="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8"/>
              <p:cNvSpPr>
                <a:spLocks/>
              </p:cNvSpPr>
              <p:nvPr/>
            </p:nvSpPr>
            <p:spPr bwMode="auto">
              <a:xfrm>
                <a:off x="4487863" y="1635126"/>
                <a:ext cx="671513" cy="715963"/>
              </a:xfrm>
              <a:custGeom>
                <a:avLst/>
                <a:gdLst>
                  <a:gd name="T0" fmla="*/ 163 w 1270"/>
                  <a:gd name="T1" fmla="*/ 368 h 1354"/>
                  <a:gd name="T2" fmla="*/ 181 w 1270"/>
                  <a:gd name="T3" fmla="*/ 335 h 1354"/>
                  <a:gd name="T4" fmla="*/ 195 w 1270"/>
                  <a:gd name="T5" fmla="*/ 314 h 1354"/>
                  <a:gd name="T6" fmla="*/ 209 w 1270"/>
                  <a:gd name="T7" fmla="*/ 291 h 1354"/>
                  <a:gd name="T8" fmla="*/ 225 w 1270"/>
                  <a:gd name="T9" fmla="*/ 268 h 1354"/>
                  <a:gd name="T10" fmla="*/ 239 w 1270"/>
                  <a:gd name="T11" fmla="*/ 244 h 1354"/>
                  <a:gd name="T12" fmla="*/ 254 w 1270"/>
                  <a:gd name="T13" fmla="*/ 222 h 1354"/>
                  <a:gd name="T14" fmla="*/ 274 w 1270"/>
                  <a:gd name="T15" fmla="*/ 193 h 1354"/>
                  <a:gd name="T16" fmla="*/ 291 w 1270"/>
                  <a:gd name="T17" fmla="*/ 170 h 1354"/>
                  <a:gd name="T18" fmla="*/ 895 w 1270"/>
                  <a:gd name="T19" fmla="*/ 8 h 1354"/>
                  <a:gd name="T20" fmla="*/ 913 w 1270"/>
                  <a:gd name="T21" fmla="*/ 23 h 1354"/>
                  <a:gd name="T22" fmla="*/ 939 w 1270"/>
                  <a:gd name="T23" fmla="*/ 44 h 1354"/>
                  <a:gd name="T24" fmla="*/ 971 w 1270"/>
                  <a:gd name="T25" fmla="*/ 71 h 1354"/>
                  <a:gd name="T26" fmla="*/ 1007 w 1270"/>
                  <a:gd name="T27" fmla="*/ 104 h 1354"/>
                  <a:gd name="T28" fmla="*/ 1044 w 1270"/>
                  <a:gd name="T29" fmla="*/ 140 h 1354"/>
                  <a:gd name="T30" fmla="*/ 1083 w 1270"/>
                  <a:gd name="T31" fmla="*/ 182 h 1354"/>
                  <a:gd name="T32" fmla="*/ 1120 w 1270"/>
                  <a:gd name="T33" fmla="*/ 226 h 1354"/>
                  <a:gd name="T34" fmla="*/ 1156 w 1270"/>
                  <a:gd name="T35" fmla="*/ 277 h 1354"/>
                  <a:gd name="T36" fmla="*/ 1188 w 1270"/>
                  <a:gd name="T37" fmla="*/ 327 h 1354"/>
                  <a:gd name="T38" fmla="*/ 1215 w 1270"/>
                  <a:gd name="T39" fmla="*/ 379 h 1354"/>
                  <a:gd name="T40" fmla="*/ 1235 w 1270"/>
                  <a:gd name="T41" fmla="*/ 434 h 1354"/>
                  <a:gd name="T42" fmla="*/ 1248 w 1270"/>
                  <a:gd name="T43" fmla="*/ 488 h 1354"/>
                  <a:gd name="T44" fmla="*/ 1257 w 1270"/>
                  <a:gd name="T45" fmla="*/ 538 h 1354"/>
                  <a:gd name="T46" fmla="*/ 1262 w 1270"/>
                  <a:gd name="T47" fmla="*/ 585 h 1354"/>
                  <a:gd name="T48" fmla="*/ 1267 w 1270"/>
                  <a:gd name="T49" fmla="*/ 630 h 1354"/>
                  <a:gd name="T50" fmla="*/ 1270 w 1270"/>
                  <a:gd name="T51" fmla="*/ 670 h 1354"/>
                  <a:gd name="T52" fmla="*/ 1270 w 1270"/>
                  <a:gd name="T53" fmla="*/ 707 h 1354"/>
                  <a:gd name="T54" fmla="*/ 1268 w 1270"/>
                  <a:gd name="T55" fmla="*/ 742 h 1354"/>
                  <a:gd name="T56" fmla="*/ 1264 w 1270"/>
                  <a:gd name="T57" fmla="*/ 770 h 1354"/>
                  <a:gd name="T58" fmla="*/ 1261 w 1270"/>
                  <a:gd name="T59" fmla="*/ 797 h 1354"/>
                  <a:gd name="T60" fmla="*/ 1255 w 1270"/>
                  <a:gd name="T61" fmla="*/ 825 h 1354"/>
                  <a:gd name="T62" fmla="*/ 1248 w 1270"/>
                  <a:gd name="T63" fmla="*/ 856 h 1354"/>
                  <a:gd name="T64" fmla="*/ 1239 w 1270"/>
                  <a:gd name="T65" fmla="*/ 886 h 1354"/>
                  <a:gd name="T66" fmla="*/ 1232 w 1270"/>
                  <a:gd name="T67" fmla="*/ 915 h 1354"/>
                  <a:gd name="T68" fmla="*/ 1225 w 1270"/>
                  <a:gd name="T69" fmla="*/ 945 h 1354"/>
                  <a:gd name="T70" fmla="*/ 1221 w 1270"/>
                  <a:gd name="T71" fmla="*/ 974 h 1354"/>
                  <a:gd name="T72" fmla="*/ 1216 w 1270"/>
                  <a:gd name="T73" fmla="*/ 1000 h 1354"/>
                  <a:gd name="T74" fmla="*/ 1037 w 1270"/>
                  <a:gd name="T75" fmla="*/ 1054 h 1354"/>
                  <a:gd name="T76" fmla="*/ 556 w 1270"/>
                  <a:gd name="T77" fmla="*/ 929 h 1354"/>
                  <a:gd name="T78" fmla="*/ 445 w 1270"/>
                  <a:gd name="T79" fmla="*/ 574 h 1354"/>
                  <a:gd name="T80" fmla="*/ 468 w 1270"/>
                  <a:gd name="T81" fmla="*/ 566 h 1354"/>
                  <a:gd name="T82" fmla="*/ 489 w 1270"/>
                  <a:gd name="T83" fmla="*/ 561 h 1354"/>
                  <a:gd name="T84" fmla="*/ 514 w 1270"/>
                  <a:gd name="T85" fmla="*/ 555 h 1354"/>
                  <a:gd name="T86" fmla="*/ 545 w 1270"/>
                  <a:gd name="T87" fmla="*/ 548 h 1354"/>
                  <a:gd name="T88" fmla="*/ 580 w 1270"/>
                  <a:gd name="T89" fmla="*/ 542 h 1354"/>
                  <a:gd name="T90" fmla="*/ 616 w 1270"/>
                  <a:gd name="T91" fmla="*/ 535 h 1354"/>
                  <a:gd name="T92" fmla="*/ 650 w 1270"/>
                  <a:gd name="T93" fmla="*/ 531 h 1354"/>
                  <a:gd name="T94" fmla="*/ 685 w 1270"/>
                  <a:gd name="T95" fmla="*/ 528 h 1354"/>
                  <a:gd name="T96" fmla="*/ 719 w 1270"/>
                  <a:gd name="T97" fmla="*/ 528 h 1354"/>
                  <a:gd name="T98" fmla="*/ 751 w 1270"/>
                  <a:gd name="T99" fmla="*/ 529 h 1354"/>
                  <a:gd name="T100" fmla="*/ 778 w 1270"/>
                  <a:gd name="T101" fmla="*/ 535 h 1354"/>
                  <a:gd name="T102" fmla="*/ 813 w 1270"/>
                  <a:gd name="T103" fmla="*/ 549 h 1354"/>
                  <a:gd name="T104" fmla="*/ 853 w 1270"/>
                  <a:gd name="T105" fmla="*/ 566 h 1354"/>
                  <a:gd name="T106" fmla="*/ 887 w 1270"/>
                  <a:gd name="T107" fmla="*/ 579 h 1354"/>
                  <a:gd name="T108" fmla="*/ 916 w 1270"/>
                  <a:gd name="T109" fmla="*/ 591 h 1354"/>
                  <a:gd name="T110" fmla="*/ 946 w 1270"/>
                  <a:gd name="T111" fmla="*/ 604 h 1354"/>
                  <a:gd name="T112" fmla="*/ 821 w 1270"/>
                  <a:gd name="T113" fmla="*/ 282 h 1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70" h="1354">
                    <a:moveTo>
                      <a:pt x="158" y="386"/>
                    </a:moveTo>
                    <a:lnTo>
                      <a:pt x="158" y="381"/>
                    </a:lnTo>
                    <a:lnTo>
                      <a:pt x="159" y="379"/>
                    </a:lnTo>
                    <a:lnTo>
                      <a:pt x="160" y="373"/>
                    </a:lnTo>
                    <a:lnTo>
                      <a:pt x="163" y="368"/>
                    </a:lnTo>
                    <a:lnTo>
                      <a:pt x="166" y="361"/>
                    </a:lnTo>
                    <a:lnTo>
                      <a:pt x="171" y="356"/>
                    </a:lnTo>
                    <a:lnTo>
                      <a:pt x="173" y="347"/>
                    </a:lnTo>
                    <a:lnTo>
                      <a:pt x="179" y="340"/>
                    </a:lnTo>
                    <a:lnTo>
                      <a:pt x="181" y="335"/>
                    </a:lnTo>
                    <a:lnTo>
                      <a:pt x="183" y="331"/>
                    </a:lnTo>
                    <a:lnTo>
                      <a:pt x="186" y="327"/>
                    </a:lnTo>
                    <a:lnTo>
                      <a:pt x="189" y="323"/>
                    </a:lnTo>
                    <a:lnTo>
                      <a:pt x="191" y="318"/>
                    </a:lnTo>
                    <a:lnTo>
                      <a:pt x="195" y="314"/>
                    </a:lnTo>
                    <a:lnTo>
                      <a:pt x="198" y="310"/>
                    </a:lnTo>
                    <a:lnTo>
                      <a:pt x="201" y="305"/>
                    </a:lnTo>
                    <a:lnTo>
                      <a:pt x="204" y="301"/>
                    </a:lnTo>
                    <a:lnTo>
                      <a:pt x="206" y="297"/>
                    </a:lnTo>
                    <a:lnTo>
                      <a:pt x="209" y="291"/>
                    </a:lnTo>
                    <a:lnTo>
                      <a:pt x="212" y="287"/>
                    </a:lnTo>
                    <a:lnTo>
                      <a:pt x="215" y="281"/>
                    </a:lnTo>
                    <a:lnTo>
                      <a:pt x="218" y="277"/>
                    </a:lnTo>
                    <a:lnTo>
                      <a:pt x="222" y="272"/>
                    </a:lnTo>
                    <a:lnTo>
                      <a:pt x="225" y="268"/>
                    </a:lnTo>
                    <a:lnTo>
                      <a:pt x="228" y="264"/>
                    </a:lnTo>
                    <a:lnTo>
                      <a:pt x="231" y="258"/>
                    </a:lnTo>
                    <a:lnTo>
                      <a:pt x="232" y="254"/>
                    </a:lnTo>
                    <a:lnTo>
                      <a:pt x="237" y="249"/>
                    </a:lnTo>
                    <a:lnTo>
                      <a:pt x="239" y="244"/>
                    </a:lnTo>
                    <a:lnTo>
                      <a:pt x="242" y="239"/>
                    </a:lnTo>
                    <a:lnTo>
                      <a:pt x="245" y="235"/>
                    </a:lnTo>
                    <a:lnTo>
                      <a:pt x="248" y="232"/>
                    </a:lnTo>
                    <a:lnTo>
                      <a:pt x="251" y="226"/>
                    </a:lnTo>
                    <a:lnTo>
                      <a:pt x="254" y="222"/>
                    </a:lnTo>
                    <a:lnTo>
                      <a:pt x="257" y="218"/>
                    </a:lnTo>
                    <a:lnTo>
                      <a:pt x="260" y="215"/>
                    </a:lnTo>
                    <a:lnTo>
                      <a:pt x="265" y="206"/>
                    </a:lnTo>
                    <a:lnTo>
                      <a:pt x="270" y="201"/>
                    </a:lnTo>
                    <a:lnTo>
                      <a:pt x="274" y="193"/>
                    </a:lnTo>
                    <a:lnTo>
                      <a:pt x="278" y="188"/>
                    </a:lnTo>
                    <a:lnTo>
                      <a:pt x="281" y="182"/>
                    </a:lnTo>
                    <a:lnTo>
                      <a:pt x="285" y="179"/>
                    </a:lnTo>
                    <a:lnTo>
                      <a:pt x="290" y="173"/>
                    </a:lnTo>
                    <a:lnTo>
                      <a:pt x="291" y="170"/>
                    </a:lnTo>
                    <a:lnTo>
                      <a:pt x="882" y="0"/>
                    </a:lnTo>
                    <a:lnTo>
                      <a:pt x="882" y="0"/>
                    </a:lnTo>
                    <a:lnTo>
                      <a:pt x="885" y="1"/>
                    </a:lnTo>
                    <a:lnTo>
                      <a:pt x="887" y="4"/>
                    </a:lnTo>
                    <a:lnTo>
                      <a:pt x="895" y="8"/>
                    </a:lnTo>
                    <a:lnTo>
                      <a:pt x="896" y="10"/>
                    </a:lnTo>
                    <a:lnTo>
                      <a:pt x="900" y="13"/>
                    </a:lnTo>
                    <a:lnTo>
                      <a:pt x="903" y="17"/>
                    </a:lnTo>
                    <a:lnTo>
                      <a:pt x="909" y="20"/>
                    </a:lnTo>
                    <a:lnTo>
                      <a:pt x="913" y="23"/>
                    </a:lnTo>
                    <a:lnTo>
                      <a:pt x="918" y="27"/>
                    </a:lnTo>
                    <a:lnTo>
                      <a:pt x="922" y="30"/>
                    </a:lnTo>
                    <a:lnTo>
                      <a:pt x="929" y="36"/>
                    </a:lnTo>
                    <a:lnTo>
                      <a:pt x="933" y="38"/>
                    </a:lnTo>
                    <a:lnTo>
                      <a:pt x="939" y="44"/>
                    </a:lnTo>
                    <a:lnTo>
                      <a:pt x="945" y="50"/>
                    </a:lnTo>
                    <a:lnTo>
                      <a:pt x="951" y="54"/>
                    </a:lnTo>
                    <a:lnTo>
                      <a:pt x="958" y="60"/>
                    </a:lnTo>
                    <a:lnTo>
                      <a:pt x="965" y="66"/>
                    </a:lnTo>
                    <a:lnTo>
                      <a:pt x="971" y="71"/>
                    </a:lnTo>
                    <a:lnTo>
                      <a:pt x="978" y="79"/>
                    </a:lnTo>
                    <a:lnTo>
                      <a:pt x="984" y="83"/>
                    </a:lnTo>
                    <a:lnTo>
                      <a:pt x="991" y="90"/>
                    </a:lnTo>
                    <a:lnTo>
                      <a:pt x="998" y="96"/>
                    </a:lnTo>
                    <a:lnTo>
                      <a:pt x="1007" y="104"/>
                    </a:lnTo>
                    <a:lnTo>
                      <a:pt x="1014" y="110"/>
                    </a:lnTo>
                    <a:lnTo>
                      <a:pt x="1021" y="119"/>
                    </a:lnTo>
                    <a:lnTo>
                      <a:pt x="1030" y="126"/>
                    </a:lnTo>
                    <a:lnTo>
                      <a:pt x="1037" y="133"/>
                    </a:lnTo>
                    <a:lnTo>
                      <a:pt x="1044" y="140"/>
                    </a:lnTo>
                    <a:lnTo>
                      <a:pt x="1053" y="149"/>
                    </a:lnTo>
                    <a:lnTo>
                      <a:pt x="1060" y="156"/>
                    </a:lnTo>
                    <a:lnTo>
                      <a:pt x="1067" y="165"/>
                    </a:lnTo>
                    <a:lnTo>
                      <a:pt x="1074" y="173"/>
                    </a:lnTo>
                    <a:lnTo>
                      <a:pt x="1083" y="182"/>
                    </a:lnTo>
                    <a:lnTo>
                      <a:pt x="1090" y="191"/>
                    </a:lnTo>
                    <a:lnTo>
                      <a:pt x="1099" y="199"/>
                    </a:lnTo>
                    <a:lnTo>
                      <a:pt x="1104" y="208"/>
                    </a:lnTo>
                    <a:lnTo>
                      <a:pt x="1113" y="218"/>
                    </a:lnTo>
                    <a:lnTo>
                      <a:pt x="1120" y="226"/>
                    </a:lnTo>
                    <a:lnTo>
                      <a:pt x="1127" y="236"/>
                    </a:lnTo>
                    <a:lnTo>
                      <a:pt x="1135" y="245"/>
                    </a:lnTo>
                    <a:lnTo>
                      <a:pt x="1142" y="255"/>
                    </a:lnTo>
                    <a:lnTo>
                      <a:pt x="1149" y="265"/>
                    </a:lnTo>
                    <a:lnTo>
                      <a:pt x="1156" y="277"/>
                    </a:lnTo>
                    <a:lnTo>
                      <a:pt x="1162" y="285"/>
                    </a:lnTo>
                    <a:lnTo>
                      <a:pt x="1169" y="295"/>
                    </a:lnTo>
                    <a:lnTo>
                      <a:pt x="1175" y="305"/>
                    </a:lnTo>
                    <a:lnTo>
                      <a:pt x="1182" y="315"/>
                    </a:lnTo>
                    <a:lnTo>
                      <a:pt x="1188" y="327"/>
                    </a:lnTo>
                    <a:lnTo>
                      <a:pt x="1193" y="337"/>
                    </a:lnTo>
                    <a:lnTo>
                      <a:pt x="1199" y="347"/>
                    </a:lnTo>
                    <a:lnTo>
                      <a:pt x="1205" y="358"/>
                    </a:lnTo>
                    <a:lnTo>
                      <a:pt x="1209" y="368"/>
                    </a:lnTo>
                    <a:lnTo>
                      <a:pt x="1215" y="379"/>
                    </a:lnTo>
                    <a:lnTo>
                      <a:pt x="1219" y="390"/>
                    </a:lnTo>
                    <a:lnTo>
                      <a:pt x="1224" y="401"/>
                    </a:lnTo>
                    <a:lnTo>
                      <a:pt x="1226" y="412"/>
                    </a:lnTo>
                    <a:lnTo>
                      <a:pt x="1231" y="423"/>
                    </a:lnTo>
                    <a:lnTo>
                      <a:pt x="1235" y="434"/>
                    </a:lnTo>
                    <a:lnTo>
                      <a:pt x="1238" y="446"/>
                    </a:lnTo>
                    <a:lnTo>
                      <a:pt x="1239" y="456"/>
                    </a:lnTo>
                    <a:lnTo>
                      <a:pt x="1242" y="466"/>
                    </a:lnTo>
                    <a:lnTo>
                      <a:pt x="1245" y="478"/>
                    </a:lnTo>
                    <a:lnTo>
                      <a:pt x="1248" y="488"/>
                    </a:lnTo>
                    <a:lnTo>
                      <a:pt x="1249" y="498"/>
                    </a:lnTo>
                    <a:lnTo>
                      <a:pt x="1251" y="508"/>
                    </a:lnTo>
                    <a:lnTo>
                      <a:pt x="1252" y="519"/>
                    </a:lnTo>
                    <a:lnTo>
                      <a:pt x="1255" y="529"/>
                    </a:lnTo>
                    <a:lnTo>
                      <a:pt x="1257" y="538"/>
                    </a:lnTo>
                    <a:lnTo>
                      <a:pt x="1258" y="548"/>
                    </a:lnTo>
                    <a:lnTo>
                      <a:pt x="1258" y="556"/>
                    </a:lnTo>
                    <a:lnTo>
                      <a:pt x="1261" y="566"/>
                    </a:lnTo>
                    <a:lnTo>
                      <a:pt x="1261" y="577"/>
                    </a:lnTo>
                    <a:lnTo>
                      <a:pt x="1262" y="585"/>
                    </a:lnTo>
                    <a:lnTo>
                      <a:pt x="1264" y="595"/>
                    </a:lnTo>
                    <a:lnTo>
                      <a:pt x="1265" y="604"/>
                    </a:lnTo>
                    <a:lnTo>
                      <a:pt x="1265" y="612"/>
                    </a:lnTo>
                    <a:lnTo>
                      <a:pt x="1267" y="621"/>
                    </a:lnTo>
                    <a:lnTo>
                      <a:pt x="1267" y="630"/>
                    </a:lnTo>
                    <a:lnTo>
                      <a:pt x="1268" y="638"/>
                    </a:lnTo>
                    <a:lnTo>
                      <a:pt x="1268" y="647"/>
                    </a:lnTo>
                    <a:lnTo>
                      <a:pt x="1268" y="654"/>
                    </a:lnTo>
                    <a:lnTo>
                      <a:pt x="1268" y="661"/>
                    </a:lnTo>
                    <a:lnTo>
                      <a:pt x="1270" y="670"/>
                    </a:lnTo>
                    <a:lnTo>
                      <a:pt x="1270" y="677"/>
                    </a:lnTo>
                    <a:lnTo>
                      <a:pt x="1270" y="686"/>
                    </a:lnTo>
                    <a:lnTo>
                      <a:pt x="1270" y="693"/>
                    </a:lnTo>
                    <a:lnTo>
                      <a:pt x="1270" y="700"/>
                    </a:lnTo>
                    <a:lnTo>
                      <a:pt x="1270" y="707"/>
                    </a:lnTo>
                    <a:lnTo>
                      <a:pt x="1270" y="714"/>
                    </a:lnTo>
                    <a:lnTo>
                      <a:pt x="1270" y="721"/>
                    </a:lnTo>
                    <a:lnTo>
                      <a:pt x="1270" y="729"/>
                    </a:lnTo>
                    <a:lnTo>
                      <a:pt x="1268" y="734"/>
                    </a:lnTo>
                    <a:lnTo>
                      <a:pt x="1268" y="742"/>
                    </a:lnTo>
                    <a:lnTo>
                      <a:pt x="1267" y="747"/>
                    </a:lnTo>
                    <a:lnTo>
                      <a:pt x="1267" y="754"/>
                    </a:lnTo>
                    <a:lnTo>
                      <a:pt x="1265" y="759"/>
                    </a:lnTo>
                    <a:lnTo>
                      <a:pt x="1265" y="764"/>
                    </a:lnTo>
                    <a:lnTo>
                      <a:pt x="1264" y="770"/>
                    </a:lnTo>
                    <a:lnTo>
                      <a:pt x="1264" y="776"/>
                    </a:lnTo>
                    <a:lnTo>
                      <a:pt x="1262" y="782"/>
                    </a:lnTo>
                    <a:lnTo>
                      <a:pt x="1262" y="787"/>
                    </a:lnTo>
                    <a:lnTo>
                      <a:pt x="1261" y="792"/>
                    </a:lnTo>
                    <a:lnTo>
                      <a:pt x="1261" y="797"/>
                    </a:lnTo>
                    <a:lnTo>
                      <a:pt x="1259" y="802"/>
                    </a:lnTo>
                    <a:lnTo>
                      <a:pt x="1258" y="808"/>
                    </a:lnTo>
                    <a:lnTo>
                      <a:pt x="1258" y="812"/>
                    </a:lnTo>
                    <a:lnTo>
                      <a:pt x="1258" y="816"/>
                    </a:lnTo>
                    <a:lnTo>
                      <a:pt x="1255" y="825"/>
                    </a:lnTo>
                    <a:lnTo>
                      <a:pt x="1254" y="832"/>
                    </a:lnTo>
                    <a:lnTo>
                      <a:pt x="1252" y="838"/>
                    </a:lnTo>
                    <a:lnTo>
                      <a:pt x="1251" y="845"/>
                    </a:lnTo>
                    <a:lnTo>
                      <a:pt x="1248" y="851"/>
                    </a:lnTo>
                    <a:lnTo>
                      <a:pt x="1248" y="856"/>
                    </a:lnTo>
                    <a:lnTo>
                      <a:pt x="1245" y="861"/>
                    </a:lnTo>
                    <a:lnTo>
                      <a:pt x="1245" y="865"/>
                    </a:lnTo>
                    <a:lnTo>
                      <a:pt x="1244" y="872"/>
                    </a:lnTo>
                    <a:lnTo>
                      <a:pt x="1241" y="882"/>
                    </a:lnTo>
                    <a:lnTo>
                      <a:pt x="1239" y="886"/>
                    </a:lnTo>
                    <a:lnTo>
                      <a:pt x="1238" y="892"/>
                    </a:lnTo>
                    <a:lnTo>
                      <a:pt x="1237" y="896"/>
                    </a:lnTo>
                    <a:lnTo>
                      <a:pt x="1235" y="904"/>
                    </a:lnTo>
                    <a:lnTo>
                      <a:pt x="1234" y="908"/>
                    </a:lnTo>
                    <a:lnTo>
                      <a:pt x="1232" y="915"/>
                    </a:lnTo>
                    <a:lnTo>
                      <a:pt x="1231" y="921"/>
                    </a:lnTo>
                    <a:lnTo>
                      <a:pt x="1231" y="928"/>
                    </a:lnTo>
                    <a:lnTo>
                      <a:pt x="1228" y="932"/>
                    </a:lnTo>
                    <a:lnTo>
                      <a:pt x="1228" y="940"/>
                    </a:lnTo>
                    <a:lnTo>
                      <a:pt x="1225" y="945"/>
                    </a:lnTo>
                    <a:lnTo>
                      <a:pt x="1225" y="952"/>
                    </a:lnTo>
                    <a:lnTo>
                      <a:pt x="1224" y="957"/>
                    </a:lnTo>
                    <a:lnTo>
                      <a:pt x="1224" y="962"/>
                    </a:lnTo>
                    <a:lnTo>
                      <a:pt x="1222" y="968"/>
                    </a:lnTo>
                    <a:lnTo>
                      <a:pt x="1221" y="974"/>
                    </a:lnTo>
                    <a:lnTo>
                      <a:pt x="1221" y="978"/>
                    </a:lnTo>
                    <a:lnTo>
                      <a:pt x="1219" y="983"/>
                    </a:lnTo>
                    <a:lnTo>
                      <a:pt x="1219" y="987"/>
                    </a:lnTo>
                    <a:lnTo>
                      <a:pt x="1219" y="993"/>
                    </a:lnTo>
                    <a:lnTo>
                      <a:pt x="1216" y="1000"/>
                    </a:lnTo>
                    <a:lnTo>
                      <a:pt x="1216" y="1006"/>
                    </a:lnTo>
                    <a:lnTo>
                      <a:pt x="1216" y="1010"/>
                    </a:lnTo>
                    <a:lnTo>
                      <a:pt x="1216" y="1011"/>
                    </a:lnTo>
                    <a:lnTo>
                      <a:pt x="1160" y="964"/>
                    </a:lnTo>
                    <a:lnTo>
                      <a:pt x="1037" y="1054"/>
                    </a:lnTo>
                    <a:lnTo>
                      <a:pt x="994" y="904"/>
                    </a:lnTo>
                    <a:lnTo>
                      <a:pt x="899" y="1119"/>
                    </a:lnTo>
                    <a:lnTo>
                      <a:pt x="527" y="1354"/>
                    </a:lnTo>
                    <a:lnTo>
                      <a:pt x="556" y="1041"/>
                    </a:lnTo>
                    <a:lnTo>
                      <a:pt x="556" y="929"/>
                    </a:lnTo>
                    <a:lnTo>
                      <a:pt x="204" y="912"/>
                    </a:lnTo>
                    <a:lnTo>
                      <a:pt x="0" y="776"/>
                    </a:lnTo>
                    <a:lnTo>
                      <a:pt x="132" y="655"/>
                    </a:lnTo>
                    <a:lnTo>
                      <a:pt x="445" y="574"/>
                    </a:lnTo>
                    <a:lnTo>
                      <a:pt x="445" y="574"/>
                    </a:lnTo>
                    <a:lnTo>
                      <a:pt x="448" y="572"/>
                    </a:lnTo>
                    <a:lnTo>
                      <a:pt x="451" y="571"/>
                    </a:lnTo>
                    <a:lnTo>
                      <a:pt x="455" y="571"/>
                    </a:lnTo>
                    <a:lnTo>
                      <a:pt x="461" y="568"/>
                    </a:lnTo>
                    <a:lnTo>
                      <a:pt x="468" y="566"/>
                    </a:lnTo>
                    <a:lnTo>
                      <a:pt x="471" y="565"/>
                    </a:lnTo>
                    <a:lnTo>
                      <a:pt x="475" y="565"/>
                    </a:lnTo>
                    <a:lnTo>
                      <a:pt x="479" y="562"/>
                    </a:lnTo>
                    <a:lnTo>
                      <a:pt x="485" y="562"/>
                    </a:lnTo>
                    <a:lnTo>
                      <a:pt x="489" y="561"/>
                    </a:lnTo>
                    <a:lnTo>
                      <a:pt x="494" y="561"/>
                    </a:lnTo>
                    <a:lnTo>
                      <a:pt x="498" y="558"/>
                    </a:lnTo>
                    <a:lnTo>
                      <a:pt x="504" y="558"/>
                    </a:lnTo>
                    <a:lnTo>
                      <a:pt x="510" y="556"/>
                    </a:lnTo>
                    <a:lnTo>
                      <a:pt x="514" y="555"/>
                    </a:lnTo>
                    <a:lnTo>
                      <a:pt x="521" y="554"/>
                    </a:lnTo>
                    <a:lnTo>
                      <a:pt x="527" y="552"/>
                    </a:lnTo>
                    <a:lnTo>
                      <a:pt x="533" y="551"/>
                    </a:lnTo>
                    <a:lnTo>
                      <a:pt x="540" y="549"/>
                    </a:lnTo>
                    <a:lnTo>
                      <a:pt x="545" y="548"/>
                    </a:lnTo>
                    <a:lnTo>
                      <a:pt x="553" y="546"/>
                    </a:lnTo>
                    <a:lnTo>
                      <a:pt x="558" y="545"/>
                    </a:lnTo>
                    <a:lnTo>
                      <a:pt x="566" y="545"/>
                    </a:lnTo>
                    <a:lnTo>
                      <a:pt x="573" y="544"/>
                    </a:lnTo>
                    <a:lnTo>
                      <a:pt x="580" y="542"/>
                    </a:lnTo>
                    <a:lnTo>
                      <a:pt x="586" y="541"/>
                    </a:lnTo>
                    <a:lnTo>
                      <a:pt x="593" y="539"/>
                    </a:lnTo>
                    <a:lnTo>
                      <a:pt x="600" y="538"/>
                    </a:lnTo>
                    <a:lnTo>
                      <a:pt x="609" y="536"/>
                    </a:lnTo>
                    <a:lnTo>
                      <a:pt x="616" y="535"/>
                    </a:lnTo>
                    <a:lnTo>
                      <a:pt x="622" y="533"/>
                    </a:lnTo>
                    <a:lnTo>
                      <a:pt x="629" y="532"/>
                    </a:lnTo>
                    <a:lnTo>
                      <a:pt x="637" y="532"/>
                    </a:lnTo>
                    <a:lnTo>
                      <a:pt x="643" y="532"/>
                    </a:lnTo>
                    <a:lnTo>
                      <a:pt x="650" y="531"/>
                    </a:lnTo>
                    <a:lnTo>
                      <a:pt x="658" y="529"/>
                    </a:lnTo>
                    <a:lnTo>
                      <a:pt x="665" y="529"/>
                    </a:lnTo>
                    <a:lnTo>
                      <a:pt x="672" y="529"/>
                    </a:lnTo>
                    <a:lnTo>
                      <a:pt x="679" y="528"/>
                    </a:lnTo>
                    <a:lnTo>
                      <a:pt x="685" y="528"/>
                    </a:lnTo>
                    <a:lnTo>
                      <a:pt x="693" y="528"/>
                    </a:lnTo>
                    <a:lnTo>
                      <a:pt x="699" y="528"/>
                    </a:lnTo>
                    <a:lnTo>
                      <a:pt x="706" y="528"/>
                    </a:lnTo>
                    <a:lnTo>
                      <a:pt x="712" y="528"/>
                    </a:lnTo>
                    <a:lnTo>
                      <a:pt x="719" y="528"/>
                    </a:lnTo>
                    <a:lnTo>
                      <a:pt x="725" y="528"/>
                    </a:lnTo>
                    <a:lnTo>
                      <a:pt x="732" y="528"/>
                    </a:lnTo>
                    <a:lnTo>
                      <a:pt x="738" y="529"/>
                    </a:lnTo>
                    <a:lnTo>
                      <a:pt x="745" y="529"/>
                    </a:lnTo>
                    <a:lnTo>
                      <a:pt x="751" y="529"/>
                    </a:lnTo>
                    <a:lnTo>
                      <a:pt x="757" y="531"/>
                    </a:lnTo>
                    <a:lnTo>
                      <a:pt x="762" y="532"/>
                    </a:lnTo>
                    <a:lnTo>
                      <a:pt x="768" y="533"/>
                    </a:lnTo>
                    <a:lnTo>
                      <a:pt x="772" y="533"/>
                    </a:lnTo>
                    <a:lnTo>
                      <a:pt x="778" y="535"/>
                    </a:lnTo>
                    <a:lnTo>
                      <a:pt x="783" y="536"/>
                    </a:lnTo>
                    <a:lnTo>
                      <a:pt x="788" y="539"/>
                    </a:lnTo>
                    <a:lnTo>
                      <a:pt x="795" y="542"/>
                    </a:lnTo>
                    <a:lnTo>
                      <a:pt x="804" y="545"/>
                    </a:lnTo>
                    <a:lnTo>
                      <a:pt x="813" y="549"/>
                    </a:lnTo>
                    <a:lnTo>
                      <a:pt x="821" y="552"/>
                    </a:lnTo>
                    <a:lnTo>
                      <a:pt x="830" y="556"/>
                    </a:lnTo>
                    <a:lnTo>
                      <a:pt x="837" y="559"/>
                    </a:lnTo>
                    <a:lnTo>
                      <a:pt x="846" y="562"/>
                    </a:lnTo>
                    <a:lnTo>
                      <a:pt x="853" y="566"/>
                    </a:lnTo>
                    <a:lnTo>
                      <a:pt x="860" y="569"/>
                    </a:lnTo>
                    <a:lnTo>
                      <a:pt x="867" y="571"/>
                    </a:lnTo>
                    <a:lnTo>
                      <a:pt x="874" y="574"/>
                    </a:lnTo>
                    <a:lnTo>
                      <a:pt x="880" y="578"/>
                    </a:lnTo>
                    <a:lnTo>
                      <a:pt x="887" y="579"/>
                    </a:lnTo>
                    <a:lnTo>
                      <a:pt x="895" y="582"/>
                    </a:lnTo>
                    <a:lnTo>
                      <a:pt x="900" y="585"/>
                    </a:lnTo>
                    <a:lnTo>
                      <a:pt x="906" y="588"/>
                    </a:lnTo>
                    <a:lnTo>
                      <a:pt x="910" y="589"/>
                    </a:lnTo>
                    <a:lnTo>
                      <a:pt x="916" y="591"/>
                    </a:lnTo>
                    <a:lnTo>
                      <a:pt x="920" y="594"/>
                    </a:lnTo>
                    <a:lnTo>
                      <a:pt x="926" y="595"/>
                    </a:lnTo>
                    <a:lnTo>
                      <a:pt x="933" y="599"/>
                    </a:lnTo>
                    <a:lnTo>
                      <a:pt x="942" y="602"/>
                    </a:lnTo>
                    <a:lnTo>
                      <a:pt x="946" y="604"/>
                    </a:lnTo>
                    <a:lnTo>
                      <a:pt x="951" y="607"/>
                    </a:lnTo>
                    <a:lnTo>
                      <a:pt x="953" y="608"/>
                    </a:lnTo>
                    <a:lnTo>
                      <a:pt x="955" y="610"/>
                    </a:lnTo>
                    <a:lnTo>
                      <a:pt x="1130" y="479"/>
                    </a:lnTo>
                    <a:lnTo>
                      <a:pt x="821" y="282"/>
                    </a:lnTo>
                    <a:lnTo>
                      <a:pt x="600" y="308"/>
                    </a:lnTo>
                    <a:lnTo>
                      <a:pt x="553" y="321"/>
                    </a:lnTo>
                    <a:lnTo>
                      <a:pt x="158" y="386"/>
                    </a:lnTo>
                    <a:lnTo>
                      <a:pt x="158" y="386"/>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9"/>
              <p:cNvSpPr>
                <a:spLocks/>
              </p:cNvSpPr>
              <p:nvPr/>
            </p:nvSpPr>
            <p:spPr bwMode="auto">
              <a:xfrm>
                <a:off x="4117976" y="1541463"/>
                <a:ext cx="962025" cy="963613"/>
              </a:xfrm>
              <a:custGeom>
                <a:avLst/>
                <a:gdLst>
                  <a:gd name="T0" fmla="*/ 600 w 1819"/>
                  <a:gd name="T1" fmla="*/ 947 h 1820"/>
                  <a:gd name="T2" fmla="*/ 1672 w 1819"/>
                  <a:gd name="T3" fmla="*/ 1460 h 1820"/>
                  <a:gd name="T4" fmla="*/ 1786 w 1819"/>
                  <a:gd name="T5" fmla="*/ 1516 h 1820"/>
                  <a:gd name="T6" fmla="*/ 1758 w 1819"/>
                  <a:gd name="T7" fmla="*/ 1539 h 1820"/>
                  <a:gd name="T8" fmla="*/ 1720 w 1819"/>
                  <a:gd name="T9" fmla="*/ 1574 h 1820"/>
                  <a:gd name="T10" fmla="*/ 1668 w 1819"/>
                  <a:gd name="T11" fmla="*/ 1614 h 1820"/>
                  <a:gd name="T12" fmla="*/ 1609 w 1819"/>
                  <a:gd name="T13" fmla="*/ 1657 h 1820"/>
                  <a:gd name="T14" fmla="*/ 1541 w 1819"/>
                  <a:gd name="T15" fmla="*/ 1700 h 1820"/>
                  <a:gd name="T16" fmla="*/ 1468 w 1819"/>
                  <a:gd name="T17" fmla="*/ 1742 h 1820"/>
                  <a:gd name="T18" fmla="*/ 1389 w 1819"/>
                  <a:gd name="T19" fmla="*/ 1776 h 1820"/>
                  <a:gd name="T20" fmla="*/ 1309 w 1819"/>
                  <a:gd name="T21" fmla="*/ 1803 h 1820"/>
                  <a:gd name="T22" fmla="*/ 1227 w 1819"/>
                  <a:gd name="T23" fmla="*/ 1818 h 1820"/>
                  <a:gd name="T24" fmla="*/ 1146 w 1819"/>
                  <a:gd name="T25" fmla="*/ 1820 h 1820"/>
                  <a:gd name="T26" fmla="*/ 1064 w 1819"/>
                  <a:gd name="T27" fmla="*/ 1818 h 1820"/>
                  <a:gd name="T28" fmla="*/ 985 w 1819"/>
                  <a:gd name="T29" fmla="*/ 1815 h 1820"/>
                  <a:gd name="T30" fmla="*/ 911 w 1819"/>
                  <a:gd name="T31" fmla="*/ 1809 h 1820"/>
                  <a:gd name="T32" fmla="*/ 840 w 1819"/>
                  <a:gd name="T33" fmla="*/ 1802 h 1820"/>
                  <a:gd name="T34" fmla="*/ 779 w 1819"/>
                  <a:gd name="T35" fmla="*/ 1793 h 1820"/>
                  <a:gd name="T36" fmla="*/ 724 w 1819"/>
                  <a:gd name="T37" fmla="*/ 1786 h 1820"/>
                  <a:gd name="T38" fmla="*/ 679 w 1819"/>
                  <a:gd name="T39" fmla="*/ 1779 h 1820"/>
                  <a:gd name="T40" fmla="*/ 645 w 1819"/>
                  <a:gd name="T41" fmla="*/ 1773 h 1820"/>
                  <a:gd name="T42" fmla="*/ 618 w 1819"/>
                  <a:gd name="T43" fmla="*/ 1769 h 1820"/>
                  <a:gd name="T44" fmla="*/ 600 w 1819"/>
                  <a:gd name="T45" fmla="*/ 1747 h 1820"/>
                  <a:gd name="T46" fmla="*/ 576 w 1819"/>
                  <a:gd name="T47" fmla="*/ 1716 h 1820"/>
                  <a:gd name="T48" fmla="*/ 553 w 1819"/>
                  <a:gd name="T49" fmla="*/ 1684 h 1820"/>
                  <a:gd name="T50" fmla="*/ 530 w 1819"/>
                  <a:gd name="T51" fmla="*/ 1651 h 1820"/>
                  <a:gd name="T52" fmla="*/ 504 w 1819"/>
                  <a:gd name="T53" fmla="*/ 1615 h 1820"/>
                  <a:gd name="T54" fmla="*/ 480 w 1819"/>
                  <a:gd name="T55" fmla="*/ 1578 h 1820"/>
                  <a:gd name="T56" fmla="*/ 458 w 1819"/>
                  <a:gd name="T57" fmla="*/ 1544 h 1820"/>
                  <a:gd name="T58" fmla="*/ 442 w 1819"/>
                  <a:gd name="T59" fmla="*/ 1512 h 1820"/>
                  <a:gd name="T60" fmla="*/ 429 w 1819"/>
                  <a:gd name="T61" fmla="*/ 1478 h 1820"/>
                  <a:gd name="T62" fmla="*/ 417 w 1819"/>
                  <a:gd name="T63" fmla="*/ 1436 h 1820"/>
                  <a:gd name="T64" fmla="*/ 402 w 1819"/>
                  <a:gd name="T65" fmla="*/ 1404 h 1820"/>
                  <a:gd name="T66" fmla="*/ 382 w 1819"/>
                  <a:gd name="T67" fmla="*/ 1374 h 1820"/>
                  <a:gd name="T68" fmla="*/ 0 w 1819"/>
                  <a:gd name="T69" fmla="*/ 776 h 1820"/>
                  <a:gd name="T70" fmla="*/ 488 w 1819"/>
                  <a:gd name="T71" fmla="*/ 137 h 1820"/>
                  <a:gd name="T72" fmla="*/ 526 w 1819"/>
                  <a:gd name="T73" fmla="*/ 122 h 1820"/>
                  <a:gd name="T74" fmla="*/ 563 w 1819"/>
                  <a:gd name="T75" fmla="*/ 106 h 1820"/>
                  <a:gd name="T76" fmla="*/ 612 w 1819"/>
                  <a:gd name="T77" fmla="*/ 89 h 1820"/>
                  <a:gd name="T78" fmla="*/ 667 w 1819"/>
                  <a:gd name="T79" fmla="*/ 71 h 1820"/>
                  <a:gd name="T80" fmla="*/ 727 w 1819"/>
                  <a:gd name="T81" fmla="*/ 53 h 1820"/>
                  <a:gd name="T82" fmla="*/ 787 w 1819"/>
                  <a:gd name="T83" fmla="*/ 36 h 1820"/>
                  <a:gd name="T84" fmla="*/ 849 w 1819"/>
                  <a:gd name="T85" fmla="*/ 20 h 1820"/>
                  <a:gd name="T86" fmla="*/ 911 w 1819"/>
                  <a:gd name="T87" fmla="*/ 10 h 1820"/>
                  <a:gd name="T88" fmla="*/ 968 w 1819"/>
                  <a:gd name="T89" fmla="*/ 4 h 1820"/>
                  <a:gd name="T90" fmla="*/ 1021 w 1819"/>
                  <a:gd name="T91" fmla="*/ 1 h 1820"/>
                  <a:gd name="T92" fmla="*/ 1077 w 1819"/>
                  <a:gd name="T93" fmla="*/ 0 h 1820"/>
                  <a:gd name="T94" fmla="*/ 1136 w 1819"/>
                  <a:gd name="T95" fmla="*/ 1 h 1820"/>
                  <a:gd name="T96" fmla="*/ 1194 w 1819"/>
                  <a:gd name="T97" fmla="*/ 1 h 1820"/>
                  <a:gd name="T98" fmla="*/ 1248 w 1819"/>
                  <a:gd name="T99" fmla="*/ 3 h 1820"/>
                  <a:gd name="T100" fmla="*/ 1299 w 1819"/>
                  <a:gd name="T101" fmla="*/ 4 h 1820"/>
                  <a:gd name="T102" fmla="*/ 1343 w 1819"/>
                  <a:gd name="T103" fmla="*/ 7 h 1820"/>
                  <a:gd name="T104" fmla="*/ 1381 w 1819"/>
                  <a:gd name="T105" fmla="*/ 8 h 1820"/>
                  <a:gd name="T106" fmla="*/ 1412 w 1819"/>
                  <a:gd name="T107" fmla="*/ 10 h 1820"/>
                  <a:gd name="T108" fmla="*/ 1431 w 1819"/>
                  <a:gd name="T109" fmla="*/ 11 h 1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19" h="1820">
                    <a:moveTo>
                      <a:pt x="1431" y="11"/>
                    </a:moveTo>
                    <a:lnTo>
                      <a:pt x="840" y="244"/>
                    </a:lnTo>
                    <a:lnTo>
                      <a:pt x="661" y="587"/>
                    </a:lnTo>
                    <a:lnTo>
                      <a:pt x="1089" y="589"/>
                    </a:lnTo>
                    <a:lnTo>
                      <a:pt x="704" y="714"/>
                    </a:lnTo>
                    <a:lnTo>
                      <a:pt x="600" y="947"/>
                    </a:lnTo>
                    <a:lnTo>
                      <a:pt x="858" y="1117"/>
                    </a:lnTo>
                    <a:lnTo>
                      <a:pt x="1184" y="1135"/>
                    </a:lnTo>
                    <a:lnTo>
                      <a:pt x="1192" y="1219"/>
                    </a:lnTo>
                    <a:lnTo>
                      <a:pt x="1089" y="1734"/>
                    </a:lnTo>
                    <a:lnTo>
                      <a:pt x="1646" y="1391"/>
                    </a:lnTo>
                    <a:lnTo>
                      <a:pt x="1672" y="1460"/>
                    </a:lnTo>
                    <a:lnTo>
                      <a:pt x="1819" y="1350"/>
                    </a:lnTo>
                    <a:lnTo>
                      <a:pt x="1800" y="1503"/>
                    </a:lnTo>
                    <a:lnTo>
                      <a:pt x="1799" y="1503"/>
                    </a:lnTo>
                    <a:lnTo>
                      <a:pt x="1796" y="1506"/>
                    </a:lnTo>
                    <a:lnTo>
                      <a:pt x="1791" y="1511"/>
                    </a:lnTo>
                    <a:lnTo>
                      <a:pt x="1786" y="1516"/>
                    </a:lnTo>
                    <a:lnTo>
                      <a:pt x="1781" y="1519"/>
                    </a:lnTo>
                    <a:lnTo>
                      <a:pt x="1778" y="1522"/>
                    </a:lnTo>
                    <a:lnTo>
                      <a:pt x="1774" y="1525"/>
                    </a:lnTo>
                    <a:lnTo>
                      <a:pt x="1770" y="1531"/>
                    </a:lnTo>
                    <a:lnTo>
                      <a:pt x="1764" y="1534"/>
                    </a:lnTo>
                    <a:lnTo>
                      <a:pt x="1758" y="1539"/>
                    </a:lnTo>
                    <a:lnTo>
                      <a:pt x="1753" y="1545"/>
                    </a:lnTo>
                    <a:lnTo>
                      <a:pt x="1748" y="1551"/>
                    </a:lnTo>
                    <a:lnTo>
                      <a:pt x="1741" y="1556"/>
                    </a:lnTo>
                    <a:lnTo>
                      <a:pt x="1734" y="1561"/>
                    </a:lnTo>
                    <a:lnTo>
                      <a:pt x="1725" y="1568"/>
                    </a:lnTo>
                    <a:lnTo>
                      <a:pt x="1720" y="1574"/>
                    </a:lnTo>
                    <a:lnTo>
                      <a:pt x="1711" y="1579"/>
                    </a:lnTo>
                    <a:lnTo>
                      <a:pt x="1704" y="1587"/>
                    </a:lnTo>
                    <a:lnTo>
                      <a:pt x="1695" y="1592"/>
                    </a:lnTo>
                    <a:lnTo>
                      <a:pt x="1687" y="1601"/>
                    </a:lnTo>
                    <a:lnTo>
                      <a:pt x="1678" y="1607"/>
                    </a:lnTo>
                    <a:lnTo>
                      <a:pt x="1668" y="1614"/>
                    </a:lnTo>
                    <a:lnTo>
                      <a:pt x="1658" y="1620"/>
                    </a:lnTo>
                    <a:lnTo>
                      <a:pt x="1649" y="1628"/>
                    </a:lnTo>
                    <a:lnTo>
                      <a:pt x="1639" y="1635"/>
                    </a:lnTo>
                    <a:lnTo>
                      <a:pt x="1629" y="1643"/>
                    </a:lnTo>
                    <a:lnTo>
                      <a:pt x="1619" y="1650"/>
                    </a:lnTo>
                    <a:lnTo>
                      <a:pt x="1609" y="1657"/>
                    </a:lnTo>
                    <a:lnTo>
                      <a:pt x="1599" y="1664"/>
                    </a:lnTo>
                    <a:lnTo>
                      <a:pt x="1587" y="1671"/>
                    </a:lnTo>
                    <a:lnTo>
                      <a:pt x="1576" y="1678"/>
                    </a:lnTo>
                    <a:lnTo>
                      <a:pt x="1564" y="1686"/>
                    </a:lnTo>
                    <a:lnTo>
                      <a:pt x="1553" y="1693"/>
                    </a:lnTo>
                    <a:lnTo>
                      <a:pt x="1541" y="1700"/>
                    </a:lnTo>
                    <a:lnTo>
                      <a:pt x="1529" y="1707"/>
                    </a:lnTo>
                    <a:lnTo>
                      <a:pt x="1517" y="1714"/>
                    </a:lnTo>
                    <a:lnTo>
                      <a:pt x="1504" y="1721"/>
                    </a:lnTo>
                    <a:lnTo>
                      <a:pt x="1493" y="1727"/>
                    </a:lnTo>
                    <a:lnTo>
                      <a:pt x="1480" y="1734"/>
                    </a:lnTo>
                    <a:lnTo>
                      <a:pt x="1468" y="1742"/>
                    </a:lnTo>
                    <a:lnTo>
                      <a:pt x="1455" y="1747"/>
                    </a:lnTo>
                    <a:lnTo>
                      <a:pt x="1442" y="1753"/>
                    </a:lnTo>
                    <a:lnTo>
                      <a:pt x="1429" y="1759"/>
                    </a:lnTo>
                    <a:lnTo>
                      <a:pt x="1416" y="1766"/>
                    </a:lnTo>
                    <a:lnTo>
                      <a:pt x="1404" y="1770"/>
                    </a:lnTo>
                    <a:lnTo>
                      <a:pt x="1389" y="1776"/>
                    </a:lnTo>
                    <a:lnTo>
                      <a:pt x="1376" y="1780"/>
                    </a:lnTo>
                    <a:lnTo>
                      <a:pt x="1363" y="1786"/>
                    </a:lnTo>
                    <a:lnTo>
                      <a:pt x="1349" y="1790"/>
                    </a:lnTo>
                    <a:lnTo>
                      <a:pt x="1336" y="1795"/>
                    </a:lnTo>
                    <a:lnTo>
                      <a:pt x="1322" y="1799"/>
                    </a:lnTo>
                    <a:lnTo>
                      <a:pt x="1309" y="1803"/>
                    </a:lnTo>
                    <a:lnTo>
                      <a:pt x="1296" y="1806"/>
                    </a:lnTo>
                    <a:lnTo>
                      <a:pt x="1281" y="1809"/>
                    </a:lnTo>
                    <a:lnTo>
                      <a:pt x="1267" y="1812"/>
                    </a:lnTo>
                    <a:lnTo>
                      <a:pt x="1254" y="1813"/>
                    </a:lnTo>
                    <a:lnTo>
                      <a:pt x="1240" y="1816"/>
                    </a:lnTo>
                    <a:lnTo>
                      <a:pt x="1227" y="1818"/>
                    </a:lnTo>
                    <a:lnTo>
                      <a:pt x="1214" y="1818"/>
                    </a:lnTo>
                    <a:lnTo>
                      <a:pt x="1201" y="1820"/>
                    </a:lnTo>
                    <a:lnTo>
                      <a:pt x="1187" y="1820"/>
                    </a:lnTo>
                    <a:lnTo>
                      <a:pt x="1172" y="1820"/>
                    </a:lnTo>
                    <a:lnTo>
                      <a:pt x="1159" y="1820"/>
                    </a:lnTo>
                    <a:lnTo>
                      <a:pt x="1146" y="1820"/>
                    </a:lnTo>
                    <a:lnTo>
                      <a:pt x="1132" y="1820"/>
                    </a:lnTo>
                    <a:lnTo>
                      <a:pt x="1118" y="1820"/>
                    </a:lnTo>
                    <a:lnTo>
                      <a:pt x="1105" y="1820"/>
                    </a:lnTo>
                    <a:lnTo>
                      <a:pt x="1092" y="1820"/>
                    </a:lnTo>
                    <a:lnTo>
                      <a:pt x="1077" y="1819"/>
                    </a:lnTo>
                    <a:lnTo>
                      <a:pt x="1064" y="1818"/>
                    </a:lnTo>
                    <a:lnTo>
                      <a:pt x="1050" y="1818"/>
                    </a:lnTo>
                    <a:lnTo>
                      <a:pt x="1037" y="1818"/>
                    </a:lnTo>
                    <a:lnTo>
                      <a:pt x="1024" y="1816"/>
                    </a:lnTo>
                    <a:lnTo>
                      <a:pt x="1011" y="1816"/>
                    </a:lnTo>
                    <a:lnTo>
                      <a:pt x="998" y="1815"/>
                    </a:lnTo>
                    <a:lnTo>
                      <a:pt x="985" y="1815"/>
                    </a:lnTo>
                    <a:lnTo>
                      <a:pt x="973" y="1813"/>
                    </a:lnTo>
                    <a:lnTo>
                      <a:pt x="960" y="1812"/>
                    </a:lnTo>
                    <a:lnTo>
                      <a:pt x="947" y="1812"/>
                    </a:lnTo>
                    <a:lnTo>
                      <a:pt x="935" y="1810"/>
                    </a:lnTo>
                    <a:lnTo>
                      <a:pt x="922" y="1809"/>
                    </a:lnTo>
                    <a:lnTo>
                      <a:pt x="911" y="1809"/>
                    </a:lnTo>
                    <a:lnTo>
                      <a:pt x="898" y="1808"/>
                    </a:lnTo>
                    <a:lnTo>
                      <a:pt x="886" y="1808"/>
                    </a:lnTo>
                    <a:lnTo>
                      <a:pt x="875" y="1805"/>
                    </a:lnTo>
                    <a:lnTo>
                      <a:pt x="863" y="1805"/>
                    </a:lnTo>
                    <a:lnTo>
                      <a:pt x="852" y="1803"/>
                    </a:lnTo>
                    <a:lnTo>
                      <a:pt x="840" y="1802"/>
                    </a:lnTo>
                    <a:lnTo>
                      <a:pt x="830" y="1800"/>
                    </a:lnTo>
                    <a:lnTo>
                      <a:pt x="819" y="1799"/>
                    </a:lnTo>
                    <a:lnTo>
                      <a:pt x="809" y="1799"/>
                    </a:lnTo>
                    <a:lnTo>
                      <a:pt x="799" y="1798"/>
                    </a:lnTo>
                    <a:lnTo>
                      <a:pt x="789" y="1796"/>
                    </a:lnTo>
                    <a:lnTo>
                      <a:pt x="779" y="1793"/>
                    </a:lnTo>
                    <a:lnTo>
                      <a:pt x="769" y="1792"/>
                    </a:lnTo>
                    <a:lnTo>
                      <a:pt x="760" y="1792"/>
                    </a:lnTo>
                    <a:lnTo>
                      <a:pt x="750" y="1790"/>
                    </a:lnTo>
                    <a:lnTo>
                      <a:pt x="741" y="1789"/>
                    </a:lnTo>
                    <a:lnTo>
                      <a:pt x="733" y="1787"/>
                    </a:lnTo>
                    <a:lnTo>
                      <a:pt x="724" y="1786"/>
                    </a:lnTo>
                    <a:lnTo>
                      <a:pt x="715" y="1785"/>
                    </a:lnTo>
                    <a:lnTo>
                      <a:pt x="708" y="1783"/>
                    </a:lnTo>
                    <a:lnTo>
                      <a:pt x="700" y="1782"/>
                    </a:lnTo>
                    <a:lnTo>
                      <a:pt x="694" y="1780"/>
                    </a:lnTo>
                    <a:lnTo>
                      <a:pt x="685" y="1779"/>
                    </a:lnTo>
                    <a:lnTo>
                      <a:pt x="679" y="1779"/>
                    </a:lnTo>
                    <a:lnTo>
                      <a:pt x="672" y="1777"/>
                    </a:lnTo>
                    <a:lnTo>
                      <a:pt x="667" y="1777"/>
                    </a:lnTo>
                    <a:lnTo>
                      <a:pt x="661" y="1776"/>
                    </a:lnTo>
                    <a:lnTo>
                      <a:pt x="655" y="1775"/>
                    </a:lnTo>
                    <a:lnTo>
                      <a:pt x="649" y="1775"/>
                    </a:lnTo>
                    <a:lnTo>
                      <a:pt x="645" y="1773"/>
                    </a:lnTo>
                    <a:lnTo>
                      <a:pt x="636" y="1772"/>
                    </a:lnTo>
                    <a:lnTo>
                      <a:pt x="631" y="1770"/>
                    </a:lnTo>
                    <a:lnTo>
                      <a:pt x="625" y="1770"/>
                    </a:lnTo>
                    <a:lnTo>
                      <a:pt x="621" y="1769"/>
                    </a:lnTo>
                    <a:lnTo>
                      <a:pt x="618" y="1769"/>
                    </a:lnTo>
                    <a:lnTo>
                      <a:pt x="618" y="1769"/>
                    </a:lnTo>
                    <a:lnTo>
                      <a:pt x="616" y="1767"/>
                    </a:lnTo>
                    <a:lnTo>
                      <a:pt x="615" y="1766"/>
                    </a:lnTo>
                    <a:lnTo>
                      <a:pt x="612" y="1763"/>
                    </a:lnTo>
                    <a:lnTo>
                      <a:pt x="611" y="1759"/>
                    </a:lnTo>
                    <a:lnTo>
                      <a:pt x="605" y="1752"/>
                    </a:lnTo>
                    <a:lnTo>
                      <a:pt x="600" y="1747"/>
                    </a:lnTo>
                    <a:lnTo>
                      <a:pt x="595" y="1740"/>
                    </a:lnTo>
                    <a:lnTo>
                      <a:pt x="590" y="1733"/>
                    </a:lnTo>
                    <a:lnTo>
                      <a:pt x="586" y="1729"/>
                    </a:lnTo>
                    <a:lnTo>
                      <a:pt x="583" y="1724"/>
                    </a:lnTo>
                    <a:lnTo>
                      <a:pt x="579" y="1720"/>
                    </a:lnTo>
                    <a:lnTo>
                      <a:pt x="576" y="1716"/>
                    </a:lnTo>
                    <a:lnTo>
                      <a:pt x="572" y="1710"/>
                    </a:lnTo>
                    <a:lnTo>
                      <a:pt x="569" y="1706"/>
                    </a:lnTo>
                    <a:lnTo>
                      <a:pt x="565" y="1700"/>
                    </a:lnTo>
                    <a:lnTo>
                      <a:pt x="562" y="1696"/>
                    </a:lnTo>
                    <a:lnTo>
                      <a:pt x="557" y="1690"/>
                    </a:lnTo>
                    <a:lnTo>
                      <a:pt x="553" y="1684"/>
                    </a:lnTo>
                    <a:lnTo>
                      <a:pt x="549" y="1680"/>
                    </a:lnTo>
                    <a:lnTo>
                      <a:pt x="546" y="1674"/>
                    </a:lnTo>
                    <a:lnTo>
                      <a:pt x="542" y="1668"/>
                    </a:lnTo>
                    <a:lnTo>
                      <a:pt x="537" y="1663"/>
                    </a:lnTo>
                    <a:lnTo>
                      <a:pt x="533" y="1657"/>
                    </a:lnTo>
                    <a:lnTo>
                      <a:pt x="530" y="1651"/>
                    </a:lnTo>
                    <a:lnTo>
                      <a:pt x="524" y="1644"/>
                    </a:lnTo>
                    <a:lnTo>
                      <a:pt x="520" y="1640"/>
                    </a:lnTo>
                    <a:lnTo>
                      <a:pt x="516" y="1633"/>
                    </a:lnTo>
                    <a:lnTo>
                      <a:pt x="513" y="1627"/>
                    </a:lnTo>
                    <a:lnTo>
                      <a:pt x="507" y="1620"/>
                    </a:lnTo>
                    <a:lnTo>
                      <a:pt x="504" y="1615"/>
                    </a:lnTo>
                    <a:lnTo>
                      <a:pt x="500" y="1608"/>
                    </a:lnTo>
                    <a:lnTo>
                      <a:pt x="496" y="1602"/>
                    </a:lnTo>
                    <a:lnTo>
                      <a:pt x="491" y="1595"/>
                    </a:lnTo>
                    <a:lnTo>
                      <a:pt x="487" y="1589"/>
                    </a:lnTo>
                    <a:lnTo>
                      <a:pt x="483" y="1584"/>
                    </a:lnTo>
                    <a:lnTo>
                      <a:pt x="480" y="1578"/>
                    </a:lnTo>
                    <a:lnTo>
                      <a:pt x="475" y="1572"/>
                    </a:lnTo>
                    <a:lnTo>
                      <a:pt x="471" y="1567"/>
                    </a:lnTo>
                    <a:lnTo>
                      <a:pt x="468" y="1561"/>
                    </a:lnTo>
                    <a:lnTo>
                      <a:pt x="465" y="1555"/>
                    </a:lnTo>
                    <a:lnTo>
                      <a:pt x="461" y="1549"/>
                    </a:lnTo>
                    <a:lnTo>
                      <a:pt x="458" y="1544"/>
                    </a:lnTo>
                    <a:lnTo>
                      <a:pt x="455" y="1536"/>
                    </a:lnTo>
                    <a:lnTo>
                      <a:pt x="452" y="1532"/>
                    </a:lnTo>
                    <a:lnTo>
                      <a:pt x="450" y="1526"/>
                    </a:lnTo>
                    <a:lnTo>
                      <a:pt x="447" y="1521"/>
                    </a:lnTo>
                    <a:lnTo>
                      <a:pt x="444" y="1516"/>
                    </a:lnTo>
                    <a:lnTo>
                      <a:pt x="442" y="1512"/>
                    </a:lnTo>
                    <a:lnTo>
                      <a:pt x="440" y="1506"/>
                    </a:lnTo>
                    <a:lnTo>
                      <a:pt x="437" y="1501"/>
                    </a:lnTo>
                    <a:lnTo>
                      <a:pt x="434" y="1496"/>
                    </a:lnTo>
                    <a:lnTo>
                      <a:pt x="434" y="1493"/>
                    </a:lnTo>
                    <a:lnTo>
                      <a:pt x="429" y="1485"/>
                    </a:lnTo>
                    <a:lnTo>
                      <a:pt x="429" y="1478"/>
                    </a:lnTo>
                    <a:lnTo>
                      <a:pt x="427" y="1470"/>
                    </a:lnTo>
                    <a:lnTo>
                      <a:pt x="425" y="1462"/>
                    </a:lnTo>
                    <a:lnTo>
                      <a:pt x="424" y="1455"/>
                    </a:lnTo>
                    <a:lnTo>
                      <a:pt x="421" y="1449"/>
                    </a:lnTo>
                    <a:lnTo>
                      <a:pt x="418" y="1442"/>
                    </a:lnTo>
                    <a:lnTo>
                      <a:pt x="417" y="1436"/>
                    </a:lnTo>
                    <a:lnTo>
                      <a:pt x="414" y="1430"/>
                    </a:lnTo>
                    <a:lnTo>
                      <a:pt x="412" y="1426"/>
                    </a:lnTo>
                    <a:lnTo>
                      <a:pt x="409" y="1420"/>
                    </a:lnTo>
                    <a:lnTo>
                      <a:pt x="407" y="1414"/>
                    </a:lnTo>
                    <a:lnTo>
                      <a:pt x="404" y="1409"/>
                    </a:lnTo>
                    <a:lnTo>
                      <a:pt x="402" y="1404"/>
                    </a:lnTo>
                    <a:lnTo>
                      <a:pt x="399" y="1400"/>
                    </a:lnTo>
                    <a:lnTo>
                      <a:pt x="396" y="1396"/>
                    </a:lnTo>
                    <a:lnTo>
                      <a:pt x="395" y="1391"/>
                    </a:lnTo>
                    <a:lnTo>
                      <a:pt x="392" y="1389"/>
                    </a:lnTo>
                    <a:lnTo>
                      <a:pt x="388" y="1380"/>
                    </a:lnTo>
                    <a:lnTo>
                      <a:pt x="382" y="1374"/>
                    </a:lnTo>
                    <a:lnTo>
                      <a:pt x="378" y="1369"/>
                    </a:lnTo>
                    <a:lnTo>
                      <a:pt x="375" y="1364"/>
                    </a:lnTo>
                    <a:lnTo>
                      <a:pt x="371" y="1360"/>
                    </a:lnTo>
                    <a:lnTo>
                      <a:pt x="369" y="1358"/>
                    </a:lnTo>
                    <a:lnTo>
                      <a:pt x="350" y="972"/>
                    </a:lnTo>
                    <a:lnTo>
                      <a:pt x="0" y="776"/>
                    </a:lnTo>
                    <a:lnTo>
                      <a:pt x="205" y="604"/>
                    </a:lnTo>
                    <a:lnTo>
                      <a:pt x="266" y="485"/>
                    </a:lnTo>
                    <a:lnTo>
                      <a:pt x="481" y="142"/>
                    </a:lnTo>
                    <a:lnTo>
                      <a:pt x="481" y="140"/>
                    </a:lnTo>
                    <a:lnTo>
                      <a:pt x="484" y="139"/>
                    </a:lnTo>
                    <a:lnTo>
                      <a:pt x="488" y="137"/>
                    </a:lnTo>
                    <a:lnTo>
                      <a:pt x="494" y="135"/>
                    </a:lnTo>
                    <a:lnTo>
                      <a:pt x="501" y="132"/>
                    </a:lnTo>
                    <a:lnTo>
                      <a:pt x="510" y="129"/>
                    </a:lnTo>
                    <a:lnTo>
                      <a:pt x="514" y="126"/>
                    </a:lnTo>
                    <a:lnTo>
                      <a:pt x="520" y="123"/>
                    </a:lnTo>
                    <a:lnTo>
                      <a:pt x="526" y="122"/>
                    </a:lnTo>
                    <a:lnTo>
                      <a:pt x="531" y="120"/>
                    </a:lnTo>
                    <a:lnTo>
                      <a:pt x="537" y="117"/>
                    </a:lnTo>
                    <a:lnTo>
                      <a:pt x="544" y="114"/>
                    </a:lnTo>
                    <a:lnTo>
                      <a:pt x="550" y="113"/>
                    </a:lnTo>
                    <a:lnTo>
                      <a:pt x="557" y="110"/>
                    </a:lnTo>
                    <a:lnTo>
                      <a:pt x="563" y="106"/>
                    </a:lnTo>
                    <a:lnTo>
                      <a:pt x="572" y="104"/>
                    </a:lnTo>
                    <a:lnTo>
                      <a:pt x="579" y="102"/>
                    </a:lnTo>
                    <a:lnTo>
                      <a:pt x="588" y="99"/>
                    </a:lnTo>
                    <a:lnTo>
                      <a:pt x="596" y="96"/>
                    </a:lnTo>
                    <a:lnTo>
                      <a:pt x="603" y="93"/>
                    </a:lnTo>
                    <a:lnTo>
                      <a:pt x="612" y="89"/>
                    </a:lnTo>
                    <a:lnTo>
                      <a:pt x="621" y="86"/>
                    </a:lnTo>
                    <a:lnTo>
                      <a:pt x="629" y="83"/>
                    </a:lnTo>
                    <a:lnTo>
                      <a:pt x="639" y="80"/>
                    </a:lnTo>
                    <a:lnTo>
                      <a:pt x="648" y="77"/>
                    </a:lnTo>
                    <a:lnTo>
                      <a:pt x="658" y="76"/>
                    </a:lnTo>
                    <a:lnTo>
                      <a:pt x="667" y="71"/>
                    </a:lnTo>
                    <a:lnTo>
                      <a:pt x="677" y="69"/>
                    </a:lnTo>
                    <a:lnTo>
                      <a:pt x="685" y="64"/>
                    </a:lnTo>
                    <a:lnTo>
                      <a:pt x="695" y="63"/>
                    </a:lnTo>
                    <a:lnTo>
                      <a:pt x="705" y="58"/>
                    </a:lnTo>
                    <a:lnTo>
                      <a:pt x="715" y="56"/>
                    </a:lnTo>
                    <a:lnTo>
                      <a:pt x="727" y="53"/>
                    </a:lnTo>
                    <a:lnTo>
                      <a:pt x="737" y="50"/>
                    </a:lnTo>
                    <a:lnTo>
                      <a:pt x="746" y="47"/>
                    </a:lnTo>
                    <a:lnTo>
                      <a:pt x="757" y="44"/>
                    </a:lnTo>
                    <a:lnTo>
                      <a:pt x="767" y="40"/>
                    </a:lnTo>
                    <a:lnTo>
                      <a:pt x="777" y="38"/>
                    </a:lnTo>
                    <a:lnTo>
                      <a:pt x="787" y="36"/>
                    </a:lnTo>
                    <a:lnTo>
                      <a:pt x="799" y="33"/>
                    </a:lnTo>
                    <a:lnTo>
                      <a:pt x="809" y="30"/>
                    </a:lnTo>
                    <a:lnTo>
                      <a:pt x="819" y="28"/>
                    </a:lnTo>
                    <a:lnTo>
                      <a:pt x="829" y="25"/>
                    </a:lnTo>
                    <a:lnTo>
                      <a:pt x="839" y="23"/>
                    </a:lnTo>
                    <a:lnTo>
                      <a:pt x="849" y="20"/>
                    </a:lnTo>
                    <a:lnTo>
                      <a:pt x="860" y="18"/>
                    </a:lnTo>
                    <a:lnTo>
                      <a:pt x="869" y="15"/>
                    </a:lnTo>
                    <a:lnTo>
                      <a:pt x="881" y="14"/>
                    </a:lnTo>
                    <a:lnTo>
                      <a:pt x="891" y="13"/>
                    </a:lnTo>
                    <a:lnTo>
                      <a:pt x="901" y="11"/>
                    </a:lnTo>
                    <a:lnTo>
                      <a:pt x="911" y="10"/>
                    </a:lnTo>
                    <a:lnTo>
                      <a:pt x="919" y="8"/>
                    </a:lnTo>
                    <a:lnTo>
                      <a:pt x="929" y="7"/>
                    </a:lnTo>
                    <a:lnTo>
                      <a:pt x="939" y="7"/>
                    </a:lnTo>
                    <a:lnTo>
                      <a:pt x="948" y="5"/>
                    </a:lnTo>
                    <a:lnTo>
                      <a:pt x="958" y="4"/>
                    </a:lnTo>
                    <a:lnTo>
                      <a:pt x="968" y="4"/>
                    </a:lnTo>
                    <a:lnTo>
                      <a:pt x="977" y="4"/>
                    </a:lnTo>
                    <a:lnTo>
                      <a:pt x="985" y="3"/>
                    </a:lnTo>
                    <a:lnTo>
                      <a:pt x="994" y="3"/>
                    </a:lnTo>
                    <a:lnTo>
                      <a:pt x="1003" y="1"/>
                    </a:lnTo>
                    <a:lnTo>
                      <a:pt x="1013" y="1"/>
                    </a:lnTo>
                    <a:lnTo>
                      <a:pt x="1021" y="1"/>
                    </a:lnTo>
                    <a:lnTo>
                      <a:pt x="1031" y="1"/>
                    </a:lnTo>
                    <a:lnTo>
                      <a:pt x="1040" y="1"/>
                    </a:lnTo>
                    <a:lnTo>
                      <a:pt x="1050" y="1"/>
                    </a:lnTo>
                    <a:lnTo>
                      <a:pt x="1059" y="0"/>
                    </a:lnTo>
                    <a:lnTo>
                      <a:pt x="1069" y="0"/>
                    </a:lnTo>
                    <a:lnTo>
                      <a:pt x="1077" y="0"/>
                    </a:lnTo>
                    <a:lnTo>
                      <a:pt x="1089" y="0"/>
                    </a:lnTo>
                    <a:lnTo>
                      <a:pt x="1098" y="0"/>
                    </a:lnTo>
                    <a:lnTo>
                      <a:pt x="1108" y="0"/>
                    </a:lnTo>
                    <a:lnTo>
                      <a:pt x="1118" y="0"/>
                    </a:lnTo>
                    <a:lnTo>
                      <a:pt x="1128" y="1"/>
                    </a:lnTo>
                    <a:lnTo>
                      <a:pt x="1136" y="1"/>
                    </a:lnTo>
                    <a:lnTo>
                      <a:pt x="1146" y="1"/>
                    </a:lnTo>
                    <a:lnTo>
                      <a:pt x="1155" y="1"/>
                    </a:lnTo>
                    <a:lnTo>
                      <a:pt x="1165" y="1"/>
                    </a:lnTo>
                    <a:lnTo>
                      <a:pt x="1175" y="1"/>
                    </a:lnTo>
                    <a:lnTo>
                      <a:pt x="1184" y="1"/>
                    </a:lnTo>
                    <a:lnTo>
                      <a:pt x="1194" y="1"/>
                    </a:lnTo>
                    <a:lnTo>
                      <a:pt x="1204" y="1"/>
                    </a:lnTo>
                    <a:lnTo>
                      <a:pt x="1212" y="1"/>
                    </a:lnTo>
                    <a:lnTo>
                      <a:pt x="1221" y="1"/>
                    </a:lnTo>
                    <a:lnTo>
                      <a:pt x="1230" y="1"/>
                    </a:lnTo>
                    <a:lnTo>
                      <a:pt x="1240" y="3"/>
                    </a:lnTo>
                    <a:lnTo>
                      <a:pt x="1248" y="3"/>
                    </a:lnTo>
                    <a:lnTo>
                      <a:pt x="1257" y="3"/>
                    </a:lnTo>
                    <a:lnTo>
                      <a:pt x="1266" y="3"/>
                    </a:lnTo>
                    <a:lnTo>
                      <a:pt x="1276" y="4"/>
                    </a:lnTo>
                    <a:lnTo>
                      <a:pt x="1283" y="4"/>
                    </a:lnTo>
                    <a:lnTo>
                      <a:pt x="1291" y="4"/>
                    </a:lnTo>
                    <a:lnTo>
                      <a:pt x="1299" y="4"/>
                    </a:lnTo>
                    <a:lnTo>
                      <a:pt x="1306" y="5"/>
                    </a:lnTo>
                    <a:lnTo>
                      <a:pt x="1313" y="5"/>
                    </a:lnTo>
                    <a:lnTo>
                      <a:pt x="1322" y="5"/>
                    </a:lnTo>
                    <a:lnTo>
                      <a:pt x="1329" y="5"/>
                    </a:lnTo>
                    <a:lnTo>
                      <a:pt x="1337" y="7"/>
                    </a:lnTo>
                    <a:lnTo>
                      <a:pt x="1343" y="7"/>
                    </a:lnTo>
                    <a:lnTo>
                      <a:pt x="1350" y="7"/>
                    </a:lnTo>
                    <a:lnTo>
                      <a:pt x="1356" y="7"/>
                    </a:lnTo>
                    <a:lnTo>
                      <a:pt x="1363" y="7"/>
                    </a:lnTo>
                    <a:lnTo>
                      <a:pt x="1369" y="7"/>
                    </a:lnTo>
                    <a:lnTo>
                      <a:pt x="1375" y="8"/>
                    </a:lnTo>
                    <a:lnTo>
                      <a:pt x="1381" y="8"/>
                    </a:lnTo>
                    <a:lnTo>
                      <a:pt x="1386" y="10"/>
                    </a:lnTo>
                    <a:lnTo>
                      <a:pt x="1391" y="10"/>
                    </a:lnTo>
                    <a:lnTo>
                      <a:pt x="1396" y="10"/>
                    </a:lnTo>
                    <a:lnTo>
                      <a:pt x="1401" y="10"/>
                    </a:lnTo>
                    <a:lnTo>
                      <a:pt x="1405" y="10"/>
                    </a:lnTo>
                    <a:lnTo>
                      <a:pt x="1412" y="10"/>
                    </a:lnTo>
                    <a:lnTo>
                      <a:pt x="1419" y="10"/>
                    </a:lnTo>
                    <a:lnTo>
                      <a:pt x="1424" y="10"/>
                    </a:lnTo>
                    <a:lnTo>
                      <a:pt x="1428" y="11"/>
                    </a:lnTo>
                    <a:lnTo>
                      <a:pt x="1429" y="11"/>
                    </a:lnTo>
                    <a:lnTo>
                      <a:pt x="1431" y="11"/>
                    </a:lnTo>
                    <a:lnTo>
                      <a:pt x="1431" y="11"/>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10"/>
              <p:cNvSpPr>
                <a:spLocks/>
              </p:cNvSpPr>
              <p:nvPr/>
            </p:nvSpPr>
            <p:spPr bwMode="auto">
              <a:xfrm>
                <a:off x="4040188" y="1490663"/>
                <a:ext cx="1193800" cy="1050925"/>
              </a:xfrm>
              <a:custGeom>
                <a:avLst/>
                <a:gdLst>
                  <a:gd name="T0" fmla="*/ 1686 w 2255"/>
                  <a:gd name="T1" fmla="*/ 1875 h 1986"/>
                  <a:gd name="T2" fmla="*/ 1847 w 2255"/>
                  <a:gd name="T3" fmla="*/ 1782 h 1986"/>
                  <a:gd name="T4" fmla="*/ 1987 w 2255"/>
                  <a:gd name="T5" fmla="*/ 1665 h 1986"/>
                  <a:gd name="T6" fmla="*/ 2100 w 2255"/>
                  <a:gd name="T7" fmla="*/ 1527 h 1986"/>
                  <a:gd name="T8" fmla="*/ 2185 w 2255"/>
                  <a:gd name="T9" fmla="*/ 1372 h 1986"/>
                  <a:gd name="T10" fmla="*/ 2235 w 2255"/>
                  <a:gd name="T11" fmla="*/ 1213 h 1986"/>
                  <a:gd name="T12" fmla="*/ 2255 w 2255"/>
                  <a:gd name="T13" fmla="*/ 1048 h 1986"/>
                  <a:gd name="T14" fmla="*/ 2242 w 2255"/>
                  <a:gd name="T15" fmla="*/ 883 h 1986"/>
                  <a:gd name="T16" fmla="*/ 2198 w 2255"/>
                  <a:gd name="T17" fmla="*/ 718 h 1986"/>
                  <a:gd name="T18" fmla="*/ 2036 w 2255"/>
                  <a:gd name="T19" fmla="*/ 436 h 1986"/>
                  <a:gd name="T20" fmla="*/ 1763 w 2255"/>
                  <a:gd name="T21" fmla="*/ 194 h 1986"/>
                  <a:gd name="T22" fmla="*/ 1418 w 2255"/>
                  <a:gd name="T23" fmla="*/ 45 h 1986"/>
                  <a:gd name="T24" fmla="*/ 1039 w 2255"/>
                  <a:gd name="T25" fmla="*/ 2 h 1986"/>
                  <a:gd name="T26" fmla="*/ 695 w 2255"/>
                  <a:gd name="T27" fmla="*/ 63 h 1986"/>
                  <a:gd name="T28" fmla="*/ 518 w 2255"/>
                  <a:gd name="T29" fmla="*/ 138 h 1986"/>
                  <a:gd name="T30" fmla="*/ 363 w 2255"/>
                  <a:gd name="T31" fmla="*/ 238 h 1986"/>
                  <a:gd name="T32" fmla="*/ 233 w 2255"/>
                  <a:gd name="T33" fmla="*/ 360 h 1986"/>
                  <a:gd name="T34" fmla="*/ 126 w 2255"/>
                  <a:gd name="T35" fmla="*/ 505 h 1986"/>
                  <a:gd name="T36" fmla="*/ 72 w 2255"/>
                  <a:gd name="T37" fmla="*/ 613 h 1986"/>
                  <a:gd name="T38" fmla="*/ 40 w 2255"/>
                  <a:gd name="T39" fmla="*/ 695 h 1986"/>
                  <a:gd name="T40" fmla="*/ 17 w 2255"/>
                  <a:gd name="T41" fmla="*/ 778 h 1986"/>
                  <a:gd name="T42" fmla="*/ 4 w 2255"/>
                  <a:gd name="T43" fmla="*/ 862 h 1986"/>
                  <a:gd name="T44" fmla="*/ 0 w 2255"/>
                  <a:gd name="T45" fmla="*/ 950 h 1986"/>
                  <a:gd name="T46" fmla="*/ 1 w 2255"/>
                  <a:gd name="T47" fmla="*/ 1029 h 1986"/>
                  <a:gd name="T48" fmla="*/ 11 w 2255"/>
                  <a:gd name="T49" fmla="*/ 1108 h 1986"/>
                  <a:gd name="T50" fmla="*/ 29 w 2255"/>
                  <a:gd name="T51" fmla="*/ 1188 h 1986"/>
                  <a:gd name="T52" fmla="*/ 54 w 2255"/>
                  <a:gd name="T53" fmla="*/ 1267 h 1986"/>
                  <a:gd name="T54" fmla="*/ 144 w 2255"/>
                  <a:gd name="T55" fmla="*/ 1446 h 1986"/>
                  <a:gd name="T56" fmla="*/ 359 w 2255"/>
                  <a:gd name="T57" fmla="*/ 1687 h 1986"/>
                  <a:gd name="T58" fmla="*/ 645 w 2255"/>
                  <a:gd name="T59" fmla="*/ 1865 h 1986"/>
                  <a:gd name="T60" fmla="*/ 975 w 2255"/>
                  <a:gd name="T61" fmla="*/ 1967 h 1986"/>
                  <a:gd name="T62" fmla="*/ 1317 w 2255"/>
                  <a:gd name="T63" fmla="*/ 1980 h 1986"/>
                  <a:gd name="T64" fmla="*/ 1054 w 2255"/>
                  <a:gd name="T65" fmla="*/ 1911 h 1986"/>
                  <a:gd name="T66" fmla="*/ 740 w 2255"/>
                  <a:gd name="T67" fmla="*/ 1832 h 1986"/>
                  <a:gd name="T68" fmla="*/ 462 w 2255"/>
                  <a:gd name="T69" fmla="*/ 1680 h 1986"/>
                  <a:gd name="T70" fmla="*/ 243 w 2255"/>
                  <a:gd name="T71" fmla="*/ 1465 h 1986"/>
                  <a:gd name="T72" fmla="*/ 122 w 2255"/>
                  <a:gd name="T73" fmla="*/ 1241 h 1986"/>
                  <a:gd name="T74" fmla="*/ 82 w 2255"/>
                  <a:gd name="T75" fmla="*/ 1088 h 1986"/>
                  <a:gd name="T76" fmla="*/ 75 w 2255"/>
                  <a:gd name="T77" fmla="*/ 934 h 1986"/>
                  <a:gd name="T78" fmla="*/ 93 w 2255"/>
                  <a:gd name="T79" fmla="*/ 781 h 1986"/>
                  <a:gd name="T80" fmla="*/ 144 w 2255"/>
                  <a:gd name="T81" fmla="*/ 633 h 1986"/>
                  <a:gd name="T82" fmla="*/ 224 w 2255"/>
                  <a:gd name="T83" fmla="*/ 489 h 1986"/>
                  <a:gd name="T84" fmla="*/ 330 w 2255"/>
                  <a:gd name="T85" fmla="*/ 363 h 1986"/>
                  <a:gd name="T86" fmla="*/ 461 w 2255"/>
                  <a:gd name="T87" fmla="*/ 254 h 1986"/>
                  <a:gd name="T88" fmla="*/ 615 w 2255"/>
                  <a:gd name="T89" fmla="*/ 169 h 1986"/>
                  <a:gd name="T90" fmla="*/ 810 w 2255"/>
                  <a:gd name="T91" fmla="*/ 102 h 1986"/>
                  <a:gd name="T92" fmla="*/ 1174 w 2255"/>
                  <a:gd name="T93" fmla="*/ 72 h 1986"/>
                  <a:gd name="T94" fmla="*/ 1520 w 2255"/>
                  <a:gd name="T95" fmla="*/ 149 h 1986"/>
                  <a:gd name="T96" fmla="*/ 1821 w 2255"/>
                  <a:gd name="T97" fmla="*/ 320 h 1986"/>
                  <a:gd name="T98" fmla="*/ 2048 w 2255"/>
                  <a:gd name="T99" fmla="*/ 575 h 1986"/>
                  <a:gd name="T100" fmla="*/ 2148 w 2255"/>
                  <a:gd name="T101" fmla="*/ 792 h 1986"/>
                  <a:gd name="T102" fmla="*/ 2178 w 2255"/>
                  <a:gd name="T103" fmla="*/ 946 h 1986"/>
                  <a:gd name="T104" fmla="*/ 2179 w 2255"/>
                  <a:gd name="T105" fmla="*/ 1099 h 1986"/>
                  <a:gd name="T106" fmla="*/ 2149 w 2255"/>
                  <a:gd name="T107" fmla="*/ 1251 h 1986"/>
                  <a:gd name="T108" fmla="*/ 2094 w 2255"/>
                  <a:gd name="T109" fmla="*/ 1398 h 1986"/>
                  <a:gd name="T110" fmla="*/ 2002 w 2255"/>
                  <a:gd name="T111" fmla="*/ 1538 h 1986"/>
                  <a:gd name="T112" fmla="*/ 1889 w 2255"/>
                  <a:gd name="T113" fmla="*/ 1660 h 1986"/>
                  <a:gd name="T114" fmla="*/ 1751 w 2255"/>
                  <a:gd name="T115" fmla="*/ 1761 h 1986"/>
                  <a:gd name="T116" fmla="*/ 1594 w 2255"/>
                  <a:gd name="T117" fmla="*/ 1840 h 1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55" h="1986">
                    <a:moveTo>
                      <a:pt x="1520" y="1940"/>
                    </a:moveTo>
                    <a:lnTo>
                      <a:pt x="1533" y="1934"/>
                    </a:lnTo>
                    <a:lnTo>
                      <a:pt x="1546" y="1930"/>
                    </a:lnTo>
                    <a:lnTo>
                      <a:pt x="1559" y="1926"/>
                    </a:lnTo>
                    <a:lnTo>
                      <a:pt x="1572" y="1921"/>
                    </a:lnTo>
                    <a:lnTo>
                      <a:pt x="1586" y="1916"/>
                    </a:lnTo>
                    <a:lnTo>
                      <a:pt x="1599" y="1911"/>
                    </a:lnTo>
                    <a:lnTo>
                      <a:pt x="1612" y="1907"/>
                    </a:lnTo>
                    <a:lnTo>
                      <a:pt x="1625" y="1903"/>
                    </a:lnTo>
                    <a:lnTo>
                      <a:pt x="1636" y="1897"/>
                    </a:lnTo>
                    <a:lnTo>
                      <a:pt x="1649" y="1891"/>
                    </a:lnTo>
                    <a:lnTo>
                      <a:pt x="1661" y="1887"/>
                    </a:lnTo>
                    <a:lnTo>
                      <a:pt x="1674" y="1881"/>
                    </a:lnTo>
                    <a:lnTo>
                      <a:pt x="1686" y="1875"/>
                    </a:lnTo>
                    <a:lnTo>
                      <a:pt x="1698" y="1870"/>
                    </a:lnTo>
                    <a:lnTo>
                      <a:pt x="1711" y="1864"/>
                    </a:lnTo>
                    <a:lnTo>
                      <a:pt x="1724" y="1858"/>
                    </a:lnTo>
                    <a:lnTo>
                      <a:pt x="1734" y="1851"/>
                    </a:lnTo>
                    <a:lnTo>
                      <a:pt x="1747" y="1845"/>
                    </a:lnTo>
                    <a:lnTo>
                      <a:pt x="1758" y="1838"/>
                    </a:lnTo>
                    <a:lnTo>
                      <a:pt x="1770" y="1832"/>
                    </a:lnTo>
                    <a:lnTo>
                      <a:pt x="1781" y="1824"/>
                    </a:lnTo>
                    <a:lnTo>
                      <a:pt x="1793" y="1818"/>
                    </a:lnTo>
                    <a:lnTo>
                      <a:pt x="1803" y="1811"/>
                    </a:lnTo>
                    <a:lnTo>
                      <a:pt x="1816" y="1804"/>
                    </a:lnTo>
                    <a:lnTo>
                      <a:pt x="1826" y="1797"/>
                    </a:lnTo>
                    <a:lnTo>
                      <a:pt x="1837" y="1789"/>
                    </a:lnTo>
                    <a:lnTo>
                      <a:pt x="1847" y="1782"/>
                    </a:lnTo>
                    <a:lnTo>
                      <a:pt x="1859" y="1775"/>
                    </a:lnTo>
                    <a:lnTo>
                      <a:pt x="1869" y="1766"/>
                    </a:lnTo>
                    <a:lnTo>
                      <a:pt x="1879" y="1759"/>
                    </a:lnTo>
                    <a:lnTo>
                      <a:pt x="1890" y="1751"/>
                    </a:lnTo>
                    <a:lnTo>
                      <a:pt x="1902" y="1743"/>
                    </a:lnTo>
                    <a:lnTo>
                      <a:pt x="1911" y="1735"/>
                    </a:lnTo>
                    <a:lnTo>
                      <a:pt x="1921" y="1726"/>
                    </a:lnTo>
                    <a:lnTo>
                      <a:pt x="1931" y="1718"/>
                    </a:lnTo>
                    <a:lnTo>
                      <a:pt x="1941" y="1709"/>
                    </a:lnTo>
                    <a:lnTo>
                      <a:pt x="1949" y="1700"/>
                    </a:lnTo>
                    <a:lnTo>
                      <a:pt x="1958" y="1692"/>
                    </a:lnTo>
                    <a:lnTo>
                      <a:pt x="1968" y="1683"/>
                    </a:lnTo>
                    <a:lnTo>
                      <a:pt x="1978" y="1675"/>
                    </a:lnTo>
                    <a:lnTo>
                      <a:pt x="1987" y="1665"/>
                    </a:lnTo>
                    <a:lnTo>
                      <a:pt x="1995" y="1654"/>
                    </a:lnTo>
                    <a:lnTo>
                      <a:pt x="2004" y="1646"/>
                    </a:lnTo>
                    <a:lnTo>
                      <a:pt x="2014" y="1637"/>
                    </a:lnTo>
                    <a:lnTo>
                      <a:pt x="2021" y="1626"/>
                    </a:lnTo>
                    <a:lnTo>
                      <a:pt x="2030" y="1617"/>
                    </a:lnTo>
                    <a:lnTo>
                      <a:pt x="2038" y="1607"/>
                    </a:lnTo>
                    <a:lnTo>
                      <a:pt x="2047" y="1599"/>
                    </a:lnTo>
                    <a:lnTo>
                      <a:pt x="2056" y="1588"/>
                    </a:lnTo>
                    <a:lnTo>
                      <a:pt x="2063" y="1577"/>
                    </a:lnTo>
                    <a:lnTo>
                      <a:pt x="2070" y="1567"/>
                    </a:lnTo>
                    <a:lnTo>
                      <a:pt x="2079" y="1557"/>
                    </a:lnTo>
                    <a:lnTo>
                      <a:pt x="2086" y="1547"/>
                    </a:lnTo>
                    <a:lnTo>
                      <a:pt x="2093" y="1537"/>
                    </a:lnTo>
                    <a:lnTo>
                      <a:pt x="2100" y="1527"/>
                    </a:lnTo>
                    <a:lnTo>
                      <a:pt x="2107" y="1515"/>
                    </a:lnTo>
                    <a:lnTo>
                      <a:pt x="2115" y="1505"/>
                    </a:lnTo>
                    <a:lnTo>
                      <a:pt x="2122" y="1494"/>
                    </a:lnTo>
                    <a:lnTo>
                      <a:pt x="2127" y="1482"/>
                    </a:lnTo>
                    <a:lnTo>
                      <a:pt x="2135" y="1472"/>
                    </a:lnTo>
                    <a:lnTo>
                      <a:pt x="2140" y="1461"/>
                    </a:lnTo>
                    <a:lnTo>
                      <a:pt x="2148" y="1449"/>
                    </a:lnTo>
                    <a:lnTo>
                      <a:pt x="2153" y="1439"/>
                    </a:lnTo>
                    <a:lnTo>
                      <a:pt x="2161" y="1428"/>
                    </a:lnTo>
                    <a:lnTo>
                      <a:pt x="2165" y="1416"/>
                    </a:lnTo>
                    <a:lnTo>
                      <a:pt x="2171" y="1406"/>
                    </a:lnTo>
                    <a:lnTo>
                      <a:pt x="2176" y="1393"/>
                    </a:lnTo>
                    <a:lnTo>
                      <a:pt x="2181" y="1383"/>
                    </a:lnTo>
                    <a:lnTo>
                      <a:pt x="2185" y="1372"/>
                    </a:lnTo>
                    <a:lnTo>
                      <a:pt x="2189" y="1360"/>
                    </a:lnTo>
                    <a:lnTo>
                      <a:pt x="2194" y="1349"/>
                    </a:lnTo>
                    <a:lnTo>
                      <a:pt x="2199" y="1339"/>
                    </a:lnTo>
                    <a:lnTo>
                      <a:pt x="2202" y="1326"/>
                    </a:lnTo>
                    <a:lnTo>
                      <a:pt x="2206" y="1316"/>
                    </a:lnTo>
                    <a:lnTo>
                      <a:pt x="2211" y="1304"/>
                    </a:lnTo>
                    <a:lnTo>
                      <a:pt x="2215" y="1293"/>
                    </a:lnTo>
                    <a:lnTo>
                      <a:pt x="2218" y="1280"/>
                    </a:lnTo>
                    <a:lnTo>
                      <a:pt x="2221" y="1270"/>
                    </a:lnTo>
                    <a:lnTo>
                      <a:pt x="2225" y="1258"/>
                    </a:lnTo>
                    <a:lnTo>
                      <a:pt x="2228" y="1247"/>
                    </a:lnTo>
                    <a:lnTo>
                      <a:pt x="2231" y="1235"/>
                    </a:lnTo>
                    <a:lnTo>
                      <a:pt x="2234" y="1224"/>
                    </a:lnTo>
                    <a:lnTo>
                      <a:pt x="2235" y="1213"/>
                    </a:lnTo>
                    <a:lnTo>
                      <a:pt x="2238" y="1201"/>
                    </a:lnTo>
                    <a:lnTo>
                      <a:pt x="2240" y="1188"/>
                    </a:lnTo>
                    <a:lnTo>
                      <a:pt x="2242" y="1177"/>
                    </a:lnTo>
                    <a:lnTo>
                      <a:pt x="2244" y="1165"/>
                    </a:lnTo>
                    <a:lnTo>
                      <a:pt x="2247" y="1154"/>
                    </a:lnTo>
                    <a:lnTo>
                      <a:pt x="2248" y="1142"/>
                    </a:lnTo>
                    <a:lnTo>
                      <a:pt x="2250" y="1131"/>
                    </a:lnTo>
                    <a:lnTo>
                      <a:pt x="2251" y="1118"/>
                    </a:lnTo>
                    <a:lnTo>
                      <a:pt x="2252" y="1106"/>
                    </a:lnTo>
                    <a:lnTo>
                      <a:pt x="2252" y="1095"/>
                    </a:lnTo>
                    <a:lnTo>
                      <a:pt x="2254" y="1083"/>
                    </a:lnTo>
                    <a:lnTo>
                      <a:pt x="2254" y="1070"/>
                    </a:lnTo>
                    <a:lnTo>
                      <a:pt x="2255" y="1060"/>
                    </a:lnTo>
                    <a:lnTo>
                      <a:pt x="2255" y="1048"/>
                    </a:lnTo>
                    <a:lnTo>
                      <a:pt x="2255" y="1036"/>
                    </a:lnTo>
                    <a:lnTo>
                      <a:pt x="2255" y="1023"/>
                    </a:lnTo>
                    <a:lnTo>
                      <a:pt x="2255" y="1012"/>
                    </a:lnTo>
                    <a:lnTo>
                      <a:pt x="2255" y="999"/>
                    </a:lnTo>
                    <a:lnTo>
                      <a:pt x="2254" y="987"/>
                    </a:lnTo>
                    <a:lnTo>
                      <a:pt x="2252" y="976"/>
                    </a:lnTo>
                    <a:lnTo>
                      <a:pt x="2252" y="964"/>
                    </a:lnTo>
                    <a:lnTo>
                      <a:pt x="2251" y="953"/>
                    </a:lnTo>
                    <a:lnTo>
                      <a:pt x="2251" y="941"/>
                    </a:lnTo>
                    <a:lnTo>
                      <a:pt x="2248" y="928"/>
                    </a:lnTo>
                    <a:lnTo>
                      <a:pt x="2248" y="917"/>
                    </a:lnTo>
                    <a:lnTo>
                      <a:pt x="2247" y="905"/>
                    </a:lnTo>
                    <a:lnTo>
                      <a:pt x="2244" y="894"/>
                    </a:lnTo>
                    <a:lnTo>
                      <a:pt x="2242" y="883"/>
                    </a:lnTo>
                    <a:lnTo>
                      <a:pt x="2241" y="871"/>
                    </a:lnTo>
                    <a:lnTo>
                      <a:pt x="2238" y="858"/>
                    </a:lnTo>
                    <a:lnTo>
                      <a:pt x="2235" y="847"/>
                    </a:lnTo>
                    <a:lnTo>
                      <a:pt x="2234" y="834"/>
                    </a:lnTo>
                    <a:lnTo>
                      <a:pt x="2231" y="822"/>
                    </a:lnTo>
                    <a:lnTo>
                      <a:pt x="2227" y="811"/>
                    </a:lnTo>
                    <a:lnTo>
                      <a:pt x="2225" y="799"/>
                    </a:lnTo>
                    <a:lnTo>
                      <a:pt x="2221" y="786"/>
                    </a:lnTo>
                    <a:lnTo>
                      <a:pt x="2218" y="776"/>
                    </a:lnTo>
                    <a:lnTo>
                      <a:pt x="2214" y="763"/>
                    </a:lnTo>
                    <a:lnTo>
                      <a:pt x="2211" y="752"/>
                    </a:lnTo>
                    <a:lnTo>
                      <a:pt x="2206" y="740"/>
                    </a:lnTo>
                    <a:lnTo>
                      <a:pt x="2202" y="729"/>
                    </a:lnTo>
                    <a:lnTo>
                      <a:pt x="2198" y="718"/>
                    </a:lnTo>
                    <a:lnTo>
                      <a:pt x="2194" y="706"/>
                    </a:lnTo>
                    <a:lnTo>
                      <a:pt x="2189" y="695"/>
                    </a:lnTo>
                    <a:lnTo>
                      <a:pt x="2185" y="685"/>
                    </a:lnTo>
                    <a:lnTo>
                      <a:pt x="2173" y="659"/>
                    </a:lnTo>
                    <a:lnTo>
                      <a:pt x="2163" y="636"/>
                    </a:lnTo>
                    <a:lnTo>
                      <a:pt x="2150" y="611"/>
                    </a:lnTo>
                    <a:lnTo>
                      <a:pt x="2139" y="588"/>
                    </a:lnTo>
                    <a:lnTo>
                      <a:pt x="2126" y="565"/>
                    </a:lnTo>
                    <a:lnTo>
                      <a:pt x="2113" y="542"/>
                    </a:lnTo>
                    <a:lnTo>
                      <a:pt x="2097" y="521"/>
                    </a:lnTo>
                    <a:lnTo>
                      <a:pt x="2084" y="499"/>
                    </a:lnTo>
                    <a:lnTo>
                      <a:pt x="2069" y="478"/>
                    </a:lnTo>
                    <a:lnTo>
                      <a:pt x="2053" y="458"/>
                    </a:lnTo>
                    <a:lnTo>
                      <a:pt x="2036" y="436"/>
                    </a:lnTo>
                    <a:lnTo>
                      <a:pt x="2020" y="416"/>
                    </a:lnTo>
                    <a:lnTo>
                      <a:pt x="2002" y="396"/>
                    </a:lnTo>
                    <a:lnTo>
                      <a:pt x="1985" y="377"/>
                    </a:lnTo>
                    <a:lnTo>
                      <a:pt x="1968" y="359"/>
                    </a:lnTo>
                    <a:lnTo>
                      <a:pt x="1949" y="340"/>
                    </a:lnTo>
                    <a:lnTo>
                      <a:pt x="1929" y="323"/>
                    </a:lnTo>
                    <a:lnTo>
                      <a:pt x="1911" y="304"/>
                    </a:lnTo>
                    <a:lnTo>
                      <a:pt x="1889" y="287"/>
                    </a:lnTo>
                    <a:lnTo>
                      <a:pt x="1869" y="270"/>
                    </a:lnTo>
                    <a:lnTo>
                      <a:pt x="1849" y="254"/>
                    </a:lnTo>
                    <a:lnTo>
                      <a:pt x="1827" y="238"/>
                    </a:lnTo>
                    <a:lnTo>
                      <a:pt x="1806" y="223"/>
                    </a:lnTo>
                    <a:lnTo>
                      <a:pt x="1786" y="208"/>
                    </a:lnTo>
                    <a:lnTo>
                      <a:pt x="1763" y="194"/>
                    </a:lnTo>
                    <a:lnTo>
                      <a:pt x="1740" y="179"/>
                    </a:lnTo>
                    <a:lnTo>
                      <a:pt x="1717" y="167"/>
                    </a:lnTo>
                    <a:lnTo>
                      <a:pt x="1694" y="154"/>
                    </a:lnTo>
                    <a:lnTo>
                      <a:pt x="1669" y="141"/>
                    </a:lnTo>
                    <a:lnTo>
                      <a:pt x="1646" y="129"/>
                    </a:lnTo>
                    <a:lnTo>
                      <a:pt x="1622" y="118"/>
                    </a:lnTo>
                    <a:lnTo>
                      <a:pt x="1599" y="108"/>
                    </a:lnTo>
                    <a:lnTo>
                      <a:pt x="1573" y="96"/>
                    </a:lnTo>
                    <a:lnTo>
                      <a:pt x="1549" y="88"/>
                    </a:lnTo>
                    <a:lnTo>
                      <a:pt x="1521" y="76"/>
                    </a:lnTo>
                    <a:lnTo>
                      <a:pt x="1497" y="69"/>
                    </a:lnTo>
                    <a:lnTo>
                      <a:pt x="1471" y="59"/>
                    </a:lnTo>
                    <a:lnTo>
                      <a:pt x="1445" y="52"/>
                    </a:lnTo>
                    <a:lnTo>
                      <a:pt x="1418" y="45"/>
                    </a:lnTo>
                    <a:lnTo>
                      <a:pt x="1393" y="39"/>
                    </a:lnTo>
                    <a:lnTo>
                      <a:pt x="1366" y="32"/>
                    </a:lnTo>
                    <a:lnTo>
                      <a:pt x="1339" y="26"/>
                    </a:lnTo>
                    <a:lnTo>
                      <a:pt x="1313" y="20"/>
                    </a:lnTo>
                    <a:lnTo>
                      <a:pt x="1287" y="17"/>
                    </a:lnTo>
                    <a:lnTo>
                      <a:pt x="1258" y="12"/>
                    </a:lnTo>
                    <a:lnTo>
                      <a:pt x="1231" y="9"/>
                    </a:lnTo>
                    <a:lnTo>
                      <a:pt x="1205" y="6"/>
                    </a:lnTo>
                    <a:lnTo>
                      <a:pt x="1178" y="4"/>
                    </a:lnTo>
                    <a:lnTo>
                      <a:pt x="1151" y="2"/>
                    </a:lnTo>
                    <a:lnTo>
                      <a:pt x="1122" y="2"/>
                    </a:lnTo>
                    <a:lnTo>
                      <a:pt x="1095" y="0"/>
                    </a:lnTo>
                    <a:lnTo>
                      <a:pt x="1067" y="2"/>
                    </a:lnTo>
                    <a:lnTo>
                      <a:pt x="1039" y="2"/>
                    </a:lnTo>
                    <a:lnTo>
                      <a:pt x="1011" y="3"/>
                    </a:lnTo>
                    <a:lnTo>
                      <a:pt x="984" y="4"/>
                    </a:lnTo>
                    <a:lnTo>
                      <a:pt x="957" y="9"/>
                    </a:lnTo>
                    <a:lnTo>
                      <a:pt x="928" y="10"/>
                    </a:lnTo>
                    <a:lnTo>
                      <a:pt x="901" y="14"/>
                    </a:lnTo>
                    <a:lnTo>
                      <a:pt x="872" y="19"/>
                    </a:lnTo>
                    <a:lnTo>
                      <a:pt x="845" y="24"/>
                    </a:lnTo>
                    <a:lnTo>
                      <a:pt x="817" y="30"/>
                    </a:lnTo>
                    <a:lnTo>
                      <a:pt x="790" y="37"/>
                    </a:lnTo>
                    <a:lnTo>
                      <a:pt x="763" y="43"/>
                    </a:lnTo>
                    <a:lnTo>
                      <a:pt x="737" y="52"/>
                    </a:lnTo>
                    <a:lnTo>
                      <a:pt x="722" y="56"/>
                    </a:lnTo>
                    <a:lnTo>
                      <a:pt x="708" y="60"/>
                    </a:lnTo>
                    <a:lnTo>
                      <a:pt x="695" y="63"/>
                    </a:lnTo>
                    <a:lnTo>
                      <a:pt x="682" y="69"/>
                    </a:lnTo>
                    <a:lnTo>
                      <a:pt x="669" y="72"/>
                    </a:lnTo>
                    <a:lnTo>
                      <a:pt x="656" y="78"/>
                    </a:lnTo>
                    <a:lnTo>
                      <a:pt x="643" y="83"/>
                    </a:lnTo>
                    <a:lnTo>
                      <a:pt x="631" y="88"/>
                    </a:lnTo>
                    <a:lnTo>
                      <a:pt x="618" y="92"/>
                    </a:lnTo>
                    <a:lnTo>
                      <a:pt x="605" y="98"/>
                    </a:lnTo>
                    <a:lnTo>
                      <a:pt x="593" y="103"/>
                    </a:lnTo>
                    <a:lnTo>
                      <a:pt x="580" y="109"/>
                    </a:lnTo>
                    <a:lnTo>
                      <a:pt x="567" y="113"/>
                    </a:lnTo>
                    <a:lnTo>
                      <a:pt x="554" y="119"/>
                    </a:lnTo>
                    <a:lnTo>
                      <a:pt x="543" y="125"/>
                    </a:lnTo>
                    <a:lnTo>
                      <a:pt x="531" y="132"/>
                    </a:lnTo>
                    <a:lnTo>
                      <a:pt x="518" y="138"/>
                    </a:lnTo>
                    <a:lnTo>
                      <a:pt x="507" y="145"/>
                    </a:lnTo>
                    <a:lnTo>
                      <a:pt x="495" y="151"/>
                    </a:lnTo>
                    <a:lnTo>
                      <a:pt x="484" y="158"/>
                    </a:lnTo>
                    <a:lnTo>
                      <a:pt x="471" y="164"/>
                    </a:lnTo>
                    <a:lnTo>
                      <a:pt x="461" y="171"/>
                    </a:lnTo>
                    <a:lnTo>
                      <a:pt x="450" y="178"/>
                    </a:lnTo>
                    <a:lnTo>
                      <a:pt x="438" y="185"/>
                    </a:lnTo>
                    <a:lnTo>
                      <a:pt x="428" y="192"/>
                    </a:lnTo>
                    <a:lnTo>
                      <a:pt x="416" y="200"/>
                    </a:lnTo>
                    <a:lnTo>
                      <a:pt x="405" y="207"/>
                    </a:lnTo>
                    <a:lnTo>
                      <a:pt x="395" y="215"/>
                    </a:lnTo>
                    <a:lnTo>
                      <a:pt x="385" y="223"/>
                    </a:lnTo>
                    <a:lnTo>
                      <a:pt x="375" y="230"/>
                    </a:lnTo>
                    <a:lnTo>
                      <a:pt x="363" y="238"/>
                    </a:lnTo>
                    <a:lnTo>
                      <a:pt x="355" y="247"/>
                    </a:lnTo>
                    <a:lnTo>
                      <a:pt x="345" y="254"/>
                    </a:lnTo>
                    <a:lnTo>
                      <a:pt x="333" y="263"/>
                    </a:lnTo>
                    <a:lnTo>
                      <a:pt x="323" y="271"/>
                    </a:lnTo>
                    <a:lnTo>
                      <a:pt x="313" y="280"/>
                    </a:lnTo>
                    <a:lnTo>
                      <a:pt x="303" y="287"/>
                    </a:lnTo>
                    <a:lnTo>
                      <a:pt x="294" y="296"/>
                    </a:lnTo>
                    <a:lnTo>
                      <a:pt x="284" y="306"/>
                    </a:lnTo>
                    <a:lnTo>
                      <a:pt x="276" y="314"/>
                    </a:lnTo>
                    <a:lnTo>
                      <a:pt x="267" y="323"/>
                    </a:lnTo>
                    <a:lnTo>
                      <a:pt x="258" y="333"/>
                    </a:lnTo>
                    <a:lnTo>
                      <a:pt x="248" y="342"/>
                    </a:lnTo>
                    <a:lnTo>
                      <a:pt x="241" y="352"/>
                    </a:lnTo>
                    <a:lnTo>
                      <a:pt x="233" y="360"/>
                    </a:lnTo>
                    <a:lnTo>
                      <a:pt x="224" y="370"/>
                    </a:lnTo>
                    <a:lnTo>
                      <a:pt x="215" y="380"/>
                    </a:lnTo>
                    <a:lnTo>
                      <a:pt x="208" y="392"/>
                    </a:lnTo>
                    <a:lnTo>
                      <a:pt x="200" y="400"/>
                    </a:lnTo>
                    <a:lnTo>
                      <a:pt x="191" y="410"/>
                    </a:lnTo>
                    <a:lnTo>
                      <a:pt x="184" y="421"/>
                    </a:lnTo>
                    <a:lnTo>
                      <a:pt x="175" y="431"/>
                    </a:lnTo>
                    <a:lnTo>
                      <a:pt x="168" y="442"/>
                    </a:lnTo>
                    <a:lnTo>
                      <a:pt x="159" y="452"/>
                    </a:lnTo>
                    <a:lnTo>
                      <a:pt x="154" y="462"/>
                    </a:lnTo>
                    <a:lnTo>
                      <a:pt x="146" y="474"/>
                    </a:lnTo>
                    <a:lnTo>
                      <a:pt x="139" y="484"/>
                    </a:lnTo>
                    <a:lnTo>
                      <a:pt x="133" y="495"/>
                    </a:lnTo>
                    <a:lnTo>
                      <a:pt x="126" y="505"/>
                    </a:lnTo>
                    <a:lnTo>
                      <a:pt x="121" y="517"/>
                    </a:lnTo>
                    <a:lnTo>
                      <a:pt x="113" y="528"/>
                    </a:lnTo>
                    <a:lnTo>
                      <a:pt x="108" y="540"/>
                    </a:lnTo>
                    <a:lnTo>
                      <a:pt x="102" y="551"/>
                    </a:lnTo>
                    <a:lnTo>
                      <a:pt x="96" y="563"/>
                    </a:lnTo>
                    <a:lnTo>
                      <a:pt x="93" y="568"/>
                    </a:lnTo>
                    <a:lnTo>
                      <a:pt x="90" y="574"/>
                    </a:lnTo>
                    <a:lnTo>
                      <a:pt x="87" y="578"/>
                    </a:lnTo>
                    <a:lnTo>
                      <a:pt x="85" y="586"/>
                    </a:lnTo>
                    <a:lnTo>
                      <a:pt x="82" y="590"/>
                    </a:lnTo>
                    <a:lnTo>
                      <a:pt x="79" y="596"/>
                    </a:lnTo>
                    <a:lnTo>
                      <a:pt x="76" y="601"/>
                    </a:lnTo>
                    <a:lnTo>
                      <a:pt x="75" y="607"/>
                    </a:lnTo>
                    <a:lnTo>
                      <a:pt x="72" y="613"/>
                    </a:lnTo>
                    <a:lnTo>
                      <a:pt x="69" y="619"/>
                    </a:lnTo>
                    <a:lnTo>
                      <a:pt x="66" y="624"/>
                    </a:lnTo>
                    <a:lnTo>
                      <a:pt x="63" y="631"/>
                    </a:lnTo>
                    <a:lnTo>
                      <a:pt x="60" y="636"/>
                    </a:lnTo>
                    <a:lnTo>
                      <a:pt x="59" y="641"/>
                    </a:lnTo>
                    <a:lnTo>
                      <a:pt x="56" y="649"/>
                    </a:lnTo>
                    <a:lnTo>
                      <a:pt x="54" y="654"/>
                    </a:lnTo>
                    <a:lnTo>
                      <a:pt x="52" y="660"/>
                    </a:lnTo>
                    <a:lnTo>
                      <a:pt x="50" y="666"/>
                    </a:lnTo>
                    <a:lnTo>
                      <a:pt x="47" y="672"/>
                    </a:lnTo>
                    <a:lnTo>
                      <a:pt x="46" y="677"/>
                    </a:lnTo>
                    <a:lnTo>
                      <a:pt x="43" y="683"/>
                    </a:lnTo>
                    <a:lnTo>
                      <a:pt x="42" y="689"/>
                    </a:lnTo>
                    <a:lnTo>
                      <a:pt x="40" y="695"/>
                    </a:lnTo>
                    <a:lnTo>
                      <a:pt x="39" y="702"/>
                    </a:lnTo>
                    <a:lnTo>
                      <a:pt x="37" y="706"/>
                    </a:lnTo>
                    <a:lnTo>
                      <a:pt x="34" y="712"/>
                    </a:lnTo>
                    <a:lnTo>
                      <a:pt x="33" y="719"/>
                    </a:lnTo>
                    <a:lnTo>
                      <a:pt x="31" y="726"/>
                    </a:lnTo>
                    <a:lnTo>
                      <a:pt x="30" y="730"/>
                    </a:lnTo>
                    <a:lnTo>
                      <a:pt x="29" y="736"/>
                    </a:lnTo>
                    <a:lnTo>
                      <a:pt x="27" y="743"/>
                    </a:lnTo>
                    <a:lnTo>
                      <a:pt x="26" y="751"/>
                    </a:lnTo>
                    <a:lnTo>
                      <a:pt x="23" y="755"/>
                    </a:lnTo>
                    <a:lnTo>
                      <a:pt x="23" y="761"/>
                    </a:lnTo>
                    <a:lnTo>
                      <a:pt x="20" y="768"/>
                    </a:lnTo>
                    <a:lnTo>
                      <a:pt x="19" y="773"/>
                    </a:lnTo>
                    <a:lnTo>
                      <a:pt x="17" y="778"/>
                    </a:lnTo>
                    <a:lnTo>
                      <a:pt x="17" y="785"/>
                    </a:lnTo>
                    <a:lnTo>
                      <a:pt x="14" y="791"/>
                    </a:lnTo>
                    <a:lnTo>
                      <a:pt x="14" y="796"/>
                    </a:lnTo>
                    <a:lnTo>
                      <a:pt x="13" y="802"/>
                    </a:lnTo>
                    <a:lnTo>
                      <a:pt x="13" y="808"/>
                    </a:lnTo>
                    <a:lnTo>
                      <a:pt x="10" y="814"/>
                    </a:lnTo>
                    <a:lnTo>
                      <a:pt x="10" y="821"/>
                    </a:lnTo>
                    <a:lnTo>
                      <a:pt x="8" y="827"/>
                    </a:lnTo>
                    <a:lnTo>
                      <a:pt x="8" y="832"/>
                    </a:lnTo>
                    <a:lnTo>
                      <a:pt x="7" y="838"/>
                    </a:lnTo>
                    <a:lnTo>
                      <a:pt x="7" y="845"/>
                    </a:lnTo>
                    <a:lnTo>
                      <a:pt x="6" y="851"/>
                    </a:lnTo>
                    <a:lnTo>
                      <a:pt x="4" y="858"/>
                    </a:lnTo>
                    <a:lnTo>
                      <a:pt x="4" y="862"/>
                    </a:lnTo>
                    <a:lnTo>
                      <a:pt x="4" y="870"/>
                    </a:lnTo>
                    <a:lnTo>
                      <a:pt x="3" y="875"/>
                    </a:lnTo>
                    <a:lnTo>
                      <a:pt x="1" y="883"/>
                    </a:lnTo>
                    <a:lnTo>
                      <a:pt x="1" y="888"/>
                    </a:lnTo>
                    <a:lnTo>
                      <a:pt x="1" y="895"/>
                    </a:lnTo>
                    <a:lnTo>
                      <a:pt x="1" y="900"/>
                    </a:lnTo>
                    <a:lnTo>
                      <a:pt x="0" y="907"/>
                    </a:lnTo>
                    <a:lnTo>
                      <a:pt x="0" y="913"/>
                    </a:lnTo>
                    <a:lnTo>
                      <a:pt x="0" y="920"/>
                    </a:lnTo>
                    <a:lnTo>
                      <a:pt x="0" y="926"/>
                    </a:lnTo>
                    <a:lnTo>
                      <a:pt x="0" y="931"/>
                    </a:lnTo>
                    <a:lnTo>
                      <a:pt x="0" y="937"/>
                    </a:lnTo>
                    <a:lnTo>
                      <a:pt x="0" y="944"/>
                    </a:lnTo>
                    <a:lnTo>
                      <a:pt x="0" y="950"/>
                    </a:lnTo>
                    <a:lnTo>
                      <a:pt x="0" y="954"/>
                    </a:lnTo>
                    <a:lnTo>
                      <a:pt x="0" y="961"/>
                    </a:lnTo>
                    <a:lnTo>
                      <a:pt x="0" y="967"/>
                    </a:lnTo>
                    <a:lnTo>
                      <a:pt x="0" y="971"/>
                    </a:lnTo>
                    <a:lnTo>
                      <a:pt x="0" y="977"/>
                    </a:lnTo>
                    <a:lnTo>
                      <a:pt x="0" y="983"/>
                    </a:lnTo>
                    <a:lnTo>
                      <a:pt x="0" y="990"/>
                    </a:lnTo>
                    <a:lnTo>
                      <a:pt x="0" y="994"/>
                    </a:lnTo>
                    <a:lnTo>
                      <a:pt x="0" y="1000"/>
                    </a:lnTo>
                    <a:lnTo>
                      <a:pt x="0" y="1006"/>
                    </a:lnTo>
                    <a:lnTo>
                      <a:pt x="0" y="1012"/>
                    </a:lnTo>
                    <a:lnTo>
                      <a:pt x="0" y="1017"/>
                    </a:lnTo>
                    <a:lnTo>
                      <a:pt x="1" y="1023"/>
                    </a:lnTo>
                    <a:lnTo>
                      <a:pt x="1" y="1029"/>
                    </a:lnTo>
                    <a:lnTo>
                      <a:pt x="3" y="1036"/>
                    </a:lnTo>
                    <a:lnTo>
                      <a:pt x="3" y="1040"/>
                    </a:lnTo>
                    <a:lnTo>
                      <a:pt x="3" y="1046"/>
                    </a:lnTo>
                    <a:lnTo>
                      <a:pt x="4" y="1052"/>
                    </a:lnTo>
                    <a:lnTo>
                      <a:pt x="4" y="1058"/>
                    </a:lnTo>
                    <a:lnTo>
                      <a:pt x="4" y="1063"/>
                    </a:lnTo>
                    <a:lnTo>
                      <a:pt x="6" y="1069"/>
                    </a:lnTo>
                    <a:lnTo>
                      <a:pt x="6" y="1075"/>
                    </a:lnTo>
                    <a:lnTo>
                      <a:pt x="8" y="1081"/>
                    </a:lnTo>
                    <a:lnTo>
                      <a:pt x="8" y="1086"/>
                    </a:lnTo>
                    <a:lnTo>
                      <a:pt x="8" y="1092"/>
                    </a:lnTo>
                    <a:lnTo>
                      <a:pt x="10" y="1098"/>
                    </a:lnTo>
                    <a:lnTo>
                      <a:pt x="10" y="1103"/>
                    </a:lnTo>
                    <a:lnTo>
                      <a:pt x="11" y="1108"/>
                    </a:lnTo>
                    <a:lnTo>
                      <a:pt x="13" y="1115"/>
                    </a:lnTo>
                    <a:lnTo>
                      <a:pt x="14" y="1121"/>
                    </a:lnTo>
                    <a:lnTo>
                      <a:pt x="16" y="1126"/>
                    </a:lnTo>
                    <a:lnTo>
                      <a:pt x="16" y="1132"/>
                    </a:lnTo>
                    <a:lnTo>
                      <a:pt x="17" y="1136"/>
                    </a:lnTo>
                    <a:lnTo>
                      <a:pt x="19" y="1144"/>
                    </a:lnTo>
                    <a:lnTo>
                      <a:pt x="20" y="1149"/>
                    </a:lnTo>
                    <a:lnTo>
                      <a:pt x="21" y="1155"/>
                    </a:lnTo>
                    <a:lnTo>
                      <a:pt x="23" y="1159"/>
                    </a:lnTo>
                    <a:lnTo>
                      <a:pt x="23" y="1165"/>
                    </a:lnTo>
                    <a:lnTo>
                      <a:pt x="26" y="1172"/>
                    </a:lnTo>
                    <a:lnTo>
                      <a:pt x="26" y="1177"/>
                    </a:lnTo>
                    <a:lnTo>
                      <a:pt x="27" y="1182"/>
                    </a:lnTo>
                    <a:lnTo>
                      <a:pt x="29" y="1188"/>
                    </a:lnTo>
                    <a:lnTo>
                      <a:pt x="30" y="1194"/>
                    </a:lnTo>
                    <a:lnTo>
                      <a:pt x="33" y="1200"/>
                    </a:lnTo>
                    <a:lnTo>
                      <a:pt x="34" y="1205"/>
                    </a:lnTo>
                    <a:lnTo>
                      <a:pt x="36" y="1211"/>
                    </a:lnTo>
                    <a:lnTo>
                      <a:pt x="39" y="1217"/>
                    </a:lnTo>
                    <a:lnTo>
                      <a:pt x="39" y="1223"/>
                    </a:lnTo>
                    <a:lnTo>
                      <a:pt x="42" y="1227"/>
                    </a:lnTo>
                    <a:lnTo>
                      <a:pt x="43" y="1234"/>
                    </a:lnTo>
                    <a:lnTo>
                      <a:pt x="46" y="1240"/>
                    </a:lnTo>
                    <a:lnTo>
                      <a:pt x="47" y="1246"/>
                    </a:lnTo>
                    <a:lnTo>
                      <a:pt x="49" y="1250"/>
                    </a:lnTo>
                    <a:lnTo>
                      <a:pt x="50" y="1256"/>
                    </a:lnTo>
                    <a:lnTo>
                      <a:pt x="53" y="1263"/>
                    </a:lnTo>
                    <a:lnTo>
                      <a:pt x="54" y="1267"/>
                    </a:lnTo>
                    <a:lnTo>
                      <a:pt x="56" y="1274"/>
                    </a:lnTo>
                    <a:lnTo>
                      <a:pt x="59" y="1279"/>
                    </a:lnTo>
                    <a:lnTo>
                      <a:pt x="60" y="1284"/>
                    </a:lnTo>
                    <a:lnTo>
                      <a:pt x="63" y="1290"/>
                    </a:lnTo>
                    <a:lnTo>
                      <a:pt x="66" y="1296"/>
                    </a:lnTo>
                    <a:lnTo>
                      <a:pt x="69" y="1302"/>
                    </a:lnTo>
                    <a:lnTo>
                      <a:pt x="72" y="1309"/>
                    </a:lnTo>
                    <a:lnTo>
                      <a:pt x="79" y="1329"/>
                    </a:lnTo>
                    <a:lnTo>
                      <a:pt x="89" y="1349"/>
                    </a:lnTo>
                    <a:lnTo>
                      <a:pt x="98" y="1368"/>
                    </a:lnTo>
                    <a:lnTo>
                      <a:pt x="109" y="1388"/>
                    </a:lnTo>
                    <a:lnTo>
                      <a:pt x="121" y="1408"/>
                    </a:lnTo>
                    <a:lnTo>
                      <a:pt x="131" y="1428"/>
                    </a:lnTo>
                    <a:lnTo>
                      <a:pt x="144" y="1446"/>
                    </a:lnTo>
                    <a:lnTo>
                      <a:pt x="156" y="1467"/>
                    </a:lnTo>
                    <a:lnTo>
                      <a:pt x="168" y="1484"/>
                    </a:lnTo>
                    <a:lnTo>
                      <a:pt x="182" y="1502"/>
                    </a:lnTo>
                    <a:lnTo>
                      <a:pt x="195" y="1520"/>
                    </a:lnTo>
                    <a:lnTo>
                      <a:pt x="211" y="1538"/>
                    </a:lnTo>
                    <a:lnTo>
                      <a:pt x="225" y="1555"/>
                    </a:lnTo>
                    <a:lnTo>
                      <a:pt x="241" y="1574"/>
                    </a:lnTo>
                    <a:lnTo>
                      <a:pt x="257" y="1591"/>
                    </a:lnTo>
                    <a:lnTo>
                      <a:pt x="274" y="1609"/>
                    </a:lnTo>
                    <a:lnTo>
                      <a:pt x="290" y="1624"/>
                    </a:lnTo>
                    <a:lnTo>
                      <a:pt x="307" y="1642"/>
                    </a:lnTo>
                    <a:lnTo>
                      <a:pt x="323" y="1656"/>
                    </a:lnTo>
                    <a:lnTo>
                      <a:pt x="342" y="1672"/>
                    </a:lnTo>
                    <a:lnTo>
                      <a:pt x="359" y="1687"/>
                    </a:lnTo>
                    <a:lnTo>
                      <a:pt x="378" y="1703"/>
                    </a:lnTo>
                    <a:lnTo>
                      <a:pt x="396" y="1718"/>
                    </a:lnTo>
                    <a:lnTo>
                      <a:pt x="416" y="1732"/>
                    </a:lnTo>
                    <a:lnTo>
                      <a:pt x="435" y="1745"/>
                    </a:lnTo>
                    <a:lnTo>
                      <a:pt x="455" y="1759"/>
                    </a:lnTo>
                    <a:lnTo>
                      <a:pt x="475" y="1772"/>
                    </a:lnTo>
                    <a:lnTo>
                      <a:pt x="495" y="1786"/>
                    </a:lnTo>
                    <a:lnTo>
                      <a:pt x="517" y="1798"/>
                    </a:lnTo>
                    <a:lnTo>
                      <a:pt x="537" y="1811"/>
                    </a:lnTo>
                    <a:lnTo>
                      <a:pt x="559" y="1822"/>
                    </a:lnTo>
                    <a:lnTo>
                      <a:pt x="582" y="1835"/>
                    </a:lnTo>
                    <a:lnTo>
                      <a:pt x="602" y="1845"/>
                    </a:lnTo>
                    <a:lnTo>
                      <a:pt x="623" y="1855"/>
                    </a:lnTo>
                    <a:lnTo>
                      <a:pt x="645" y="1865"/>
                    </a:lnTo>
                    <a:lnTo>
                      <a:pt x="669" y="1877"/>
                    </a:lnTo>
                    <a:lnTo>
                      <a:pt x="691" y="1885"/>
                    </a:lnTo>
                    <a:lnTo>
                      <a:pt x="714" y="1894"/>
                    </a:lnTo>
                    <a:lnTo>
                      <a:pt x="737" y="1903"/>
                    </a:lnTo>
                    <a:lnTo>
                      <a:pt x="760" y="1913"/>
                    </a:lnTo>
                    <a:lnTo>
                      <a:pt x="784" y="1920"/>
                    </a:lnTo>
                    <a:lnTo>
                      <a:pt x="807" y="1927"/>
                    </a:lnTo>
                    <a:lnTo>
                      <a:pt x="830" y="1934"/>
                    </a:lnTo>
                    <a:lnTo>
                      <a:pt x="853" y="1941"/>
                    </a:lnTo>
                    <a:lnTo>
                      <a:pt x="878" y="1947"/>
                    </a:lnTo>
                    <a:lnTo>
                      <a:pt x="902" y="1954"/>
                    </a:lnTo>
                    <a:lnTo>
                      <a:pt x="926" y="1959"/>
                    </a:lnTo>
                    <a:lnTo>
                      <a:pt x="951" y="1964"/>
                    </a:lnTo>
                    <a:lnTo>
                      <a:pt x="975" y="1967"/>
                    </a:lnTo>
                    <a:lnTo>
                      <a:pt x="998" y="1972"/>
                    </a:lnTo>
                    <a:lnTo>
                      <a:pt x="1023" y="1976"/>
                    </a:lnTo>
                    <a:lnTo>
                      <a:pt x="1049" y="1979"/>
                    </a:lnTo>
                    <a:lnTo>
                      <a:pt x="1072" y="1980"/>
                    </a:lnTo>
                    <a:lnTo>
                      <a:pt x="1097" y="1983"/>
                    </a:lnTo>
                    <a:lnTo>
                      <a:pt x="1122" y="1984"/>
                    </a:lnTo>
                    <a:lnTo>
                      <a:pt x="1146" y="1986"/>
                    </a:lnTo>
                    <a:lnTo>
                      <a:pt x="1171" y="1986"/>
                    </a:lnTo>
                    <a:lnTo>
                      <a:pt x="1195" y="1986"/>
                    </a:lnTo>
                    <a:lnTo>
                      <a:pt x="1220" y="1984"/>
                    </a:lnTo>
                    <a:lnTo>
                      <a:pt x="1245" y="1984"/>
                    </a:lnTo>
                    <a:lnTo>
                      <a:pt x="1268" y="1983"/>
                    </a:lnTo>
                    <a:lnTo>
                      <a:pt x="1293" y="1982"/>
                    </a:lnTo>
                    <a:lnTo>
                      <a:pt x="1317" y="1980"/>
                    </a:lnTo>
                    <a:lnTo>
                      <a:pt x="1343" y="1977"/>
                    </a:lnTo>
                    <a:lnTo>
                      <a:pt x="1330" y="1910"/>
                    </a:lnTo>
                    <a:lnTo>
                      <a:pt x="1306" y="1911"/>
                    </a:lnTo>
                    <a:lnTo>
                      <a:pt x="1284" y="1914"/>
                    </a:lnTo>
                    <a:lnTo>
                      <a:pt x="1260" y="1916"/>
                    </a:lnTo>
                    <a:lnTo>
                      <a:pt x="1238" y="1918"/>
                    </a:lnTo>
                    <a:lnTo>
                      <a:pt x="1214" y="1918"/>
                    </a:lnTo>
                    <a:lnTo>
                      <a:pt x="1192" y="1918"/>
                    </a:lnTo>
                    <a:lnTo>
                      <a:pt x="1168" y="1918"/>
                    </a:lnTo>
                    <a:lnTo>
                      <a:pt x="1146" y="1918"/>
                    </a:lnTo>
                    <a:lnTo>
                      <a:pt x="1122" y="1917"/>
                    </a:lnTo>
                    <a:lnTo>
                      <a:pt x="1099" y="1916"/>
                    </a:lnTo>
                    <a:lnTo>
                      <a:pt x="1076" y="1913"/>
                    </a:lnTo>
                    <a:lnTo>
                      <a:pt x="1054" y="1911"/>
                    </a:lnTo>
                    <a:lnTo>
                      <a:pt x="1030" y="1907"/>
                    </a:lnTo>
                    <a:lnTo>
                      <a:pt x="1007" y="1906"/>
                    </a:lnTo>
                    <a:lnTo>
                      <a:pt x="985" y="1901"/>
                    </a:lnTo>
                    <a:lnTo>
                      <a:pt x="962" y="1898"/>
                    </a:lnTo>
                    <a:lnTo>
                      <a:pt x="939" y="1893"/>
                    </a:lnTo>
                    <a:lnTo>
                      <a:pt x="916" y="1888"/>
                    </a:lnTo>
                    <a:lnTo>
                      <a:pt x="893" y="1881"/>
                    </a:lnTo>
                    <a:lnTo>
                      <a:pt x="872" y="1877"/>
                    </a:lnTo>
                    <a:lnTo>
                      <a:pt x="849" y="1870"/>
                    </a:lnTo>
                    <a:lnTo>
                      <a:pt x="827" y="1864"/>
                    </a:lnTo>
                    <a:lnTo>
                      <a:pt x="806" y="1857"/>
                    </a:lnTo>
                    <a:lnTo>
                      <a:pt x="784" y="1850"/>
                    </a:lnTo>
                    <a:lnTo>
                      <a:pt x="761" y="1841"/>
                    </a:lnTo>
                    <a:lnTo>
                      <a:pt x="740" y="1832"/>
                    </a:lnTo>
                    <a:lnTo>
                      <a:pt x="720" y="1824"/>
                    </a:lnTo>
                    <a:lnTo>
                      <a:pt x="698" y="1815"/>
                    </a:lnTo>
                    <a:lnTo>
                      <a:pt x="678" y="1807"/>
                    </a:lnTo>
                    <a:lnTo>
                      <a:pt x="656" y="1798"/>
                    </a:lnTo>
                    <a:lnTo>
                      <a:pt x="636" y="1786"/>
                    </a:lnTo>
                    <a:lnTo>
                      <a:pt x="616" y="1778"/>
                    </a:lnTo>
                    <a:lnTo>
                      <a:pt x="596" y="1766"/>
                    </a:lnTo>
                    <a:lnTo>
                      <a:pt x="576" y="1755"/>
                    </a:lnTo>
                    <a:lnTo>
                      <a:pt x="556" y="1742"/>
                    </a:lnTo>
                    <a:lnTo>
                      <a:pt x="537" y="1732"/>
                    </a:lnTo>
                    <a:lnTo>
                      <a:pt x="517" y="1718"/>
                    </a:lnTo>
                    <a:lnTo>
                      <a:pt x="498" y="1706"/>
                    </a:lnTo>
                    <a:lnTo>
                      <a:pt x="481" y="1693"/>
                    </a:lnTo>
                    <a:lnTo>
                      <a:pt x="462" y="1680"/>
                    </a:lnTo>
                    <a:lnTo>
                      <a:pt x="445" y="1667"/>
                    </a:lnTo>
                    <a:lnTo>
                      <a:pt x="427" y="1653"/>
                    </a:lnTo>
                    <a:lnTo>
                      <a:pt x="409" y="1639"/>
                    </a:lnTo>
                    <a:lnTo>
                      <a:pt x="392" y="1626"/>
                    </a:lnTo>
                    <a:lnTo>
                      <a:pt x="376" y="1610"/>
                    </a:lnTo>
                    <a:lnTo>
                      <a:pt x="359" y="1596"/>
                    </a:lnTo>
                    <a:lnTo>
                      <a:pt x="345" y="1580"/>
                    </a:lnTo>
                    <a:lnTo>
                      <a:pt x="329" y="1566"/>
                    </a:lnTo>
                    <a:lnTo>
                      <a:pt x="313" y="1548"/>
                    </a:lnTo>
                    <a:lnTo>
                      <a:pt x="299" y="1533"/>
                    </a:lnTo>
                    <a:lnTo>
                      <a:pt x="284" y="1517"/>
                    </a:lnTo>
                    <a:lnTo>
                      <a:pt x="270" y="1500"/>
                    </a:lnTo>
                    <a:lnTo>
                      <a:pt x="257" y="1482"/>
                    </a:lnTo>
                    <a:lnTo>
                      <a:pt x="243" y="1465"/>
                    </a:lnTo>
                    <a:lnTo>
                      <a:pt x="230" y="1448"/>
                    </a:lnTo>
                    <a:lnTo>
                      <a:pt x="220" y="1432"/>
                    </a:lnTo>
                    <a:lnTo>
                      <a:pt x="205" y="1413"/>
                    </a:lnTo>
                    <a:lnTo>
                      <a:pt x="195" y="1395"/>
                    </a:lnTo>
                    <a:lnTo>
                      <a:pt x="184" y="1376"/>
                    </a:lnTo>
                    <a:lnTo>
                      <a:pt x="175" y="1359"/>
                    </a:lnTo>
                    <a:lnTo>
                      <a:pt x="164" y="1340"/>
                    </a:lnTo>
                    <a:lnTo>
                      <a:pt x="155" y="1322"/>
                    </a:lnTo>
                    <a:lnTo>
                      <a:pt x="146" y="1303"/>
                    </a:lnTo>
                    <a:lnTo>
                      <a:pt x="139" y="1284"/>
                    </a:lnTo>
                    <a:lnTo>
                      <a:pt x="133" y="1274"/>
                    </a:lnTo>
                    <a:lnTo>
                      <a:pt x="129" y="1263"/>
                    </a:lnTo>
                    <a:lnTo>
                      <a:pt x="125" y="1251"/>
                    </a:lnTo>
                    <a:lnTo>
                      <a:pt x="122" y="1241"/>
                    </a:lnTo>
                    <a:lnTo>
                      <a:pt x="118" y="1230"/>
                    </a:lnTo>
                    <a:lnTo>
                      <a:pt x="113" y="1218"/>
                    </a:lnTo>
                    <a:lnTo>
                      <a:pt x="110" y="1208"/>
                    </a:lnTo>
                    <a:lnTo>
                      <a:pt x="108" y="1198"/>
                    </a:lnTo>
                    <a:lnTo>
                      <a:pt x="105" y="1187"/>
                    </a:lnTo>
                    <a:lnTo>
                      <a:pt x="100" y="1175"/>
                    </a:lnTo>
                    <a:lnTo>
                      <a:pt x="98" y="1164"/>
                    </a:lnTo>
                    <a:lnTo>
                      <a:pt x="96" y="1154"/>
                    </a:lnTo>
                    <a:lnTo>
                      <a:pt x="93" y="1142"/>
                    </a:lnTo>
                    <a:lnTo>
                      <a:pt x="90" y="1132"/>
                    </a:lnTo>
                    <a:lnTo>
                      <a:pt x="89" y="1121"/>
                    </a:lnTo>
                    <a:lnTo>
                      <a:pt x="87" y="1111"/>
                    </a:lnTo>
                    <a:lnTo>
                      <a:pt x="85" y="1099"/>
                    </a:lnTo>
                    <a:lnTo>
                      <a:pt x="82" y="1088"/>
                    </a:lnTo>
                    <a:lnTo>
                      <a:pt x="80" y="1076"/>
                    </a:lnTo>
                    <a:lnTo>
                      <a:pt x="79" y="1066"/>
                    </a:lnTo>
                    <a:lnTo>
                      <a:pt x="77" y="1055"/>
                    </a:lnTo>
                    <a:lnTo>
                      <a:pt x="76" y="1043"/>
                    </a:lnTo>
                    <a:lnTo>
                      <a:pt x="75" y="1033"/>
                    </a:lnTo>
                    <a:lnTo>
                      <a:pt x="75" y="1023"/>
                    </a:lnTo>
                    <a:lnTo>
                      <a:pt x="75" y="1012"/>
                    </a:lnTo>
                    <a:lnTo>
                      <a:pt x="73" y="1000"/>
                    </a:lnTo>
                    <a:lnTo>
                      <a:pt x="73" y="989"/>
                    </a:lnTo>
                    <a:lnTo>
                      <a:pt x="73" y="979"/>
                    </a:lnTo>
                    <a:lnTo>
                      <a:pt x="72" y="967"/>
                    </a:lnTo>
                    <a:lnTo>
                      <a:pt x="72" y="956"/>
                    </a:lnTo>
                    <a:lnTo>
                      <a:pt x="73" y="946"/>
                    </a:lnTo>
                    <a:lnTo>
                      <a:pt x="75" y="934"/>
                    </a:lnTo>
                    <a:lnTo>
                      <a:pt x="75" y="924"/>
                    </a:lnTo>
                    <a:lnTo>
                      <a:pt x="75" y="913"/>
                    </a:lnTo>
                    <a:lnTo>
                      <a:pt x="75" y="901"/>
                    </a:lnTo>
                    <a:lnTo>
                      <a:pt x="76" y="891"/>
                    </a:lnTo>
                    <a:lnTo>
                      <a:pt x="76" y="880"/>
                    </a:lnTo>
                    <a:lnTo>
                      <a:pt x="77" y="868"/>
                    </a:lnTo>
                    <a:lnTo>
                      <a:pt x="79" y="857"/>
                    </a:lnTo>
                    <a:lnTo>
                      <a:pt x="80" y="847"/>
                    </a:lnTo>
                    <a:lnTo>
                      <a:pt x="82" y="835"/>
                    </a:lnTo>
                    <a:lnTo>
                      <a:pt x="83" y="825"/>
                    </a:lnTo>
                    <a:lnTo>
                      <a:pt x="86" y="814"/>
                    </a:lnTo>
                    <a:lnTo>
                      <a:pt x="89" y="802"/>
                    </a:lnTo>
                    <a:lnTo>
                      <a:pt x="90" y="792"/>
                    </a:lnTo>
                    <a:lnTo>
                      <a:pt x="93" y="781"/>
                    </a:lnTo>
                    <a:lnTo>
                      <a:pt x="96" y="771"/>
                    </a:lnTo>
                    <a:lnTo>
                      <a:pt x="99" y="761"/>
                    </a:lnTo>
                    <a:lnTo>
                      <a:pt x="102" y="749"/>
                    </a:lnTo>
                    <a:lnTo>
                      <a:pt x="105" y="739"/>
                    </a:lnTo>
                    <a:lnTo>
                      <a:pt x="108" y="728"/>
                    </a:lnTo>
                    <a:lnTo>
                      <a:pt x="112" y="718"/>
                    </a:lnTo>
                    <a:lnTo>
                      <a:pt x="113" y="706"/>
                    </a:lnTo>
                    <a:lnTo>
                      <a:pt x="118" y="696"/>
                    </a:lnTo>
                    <a:lnTo>
                      <a:pt x="122" y="686"/>
                    </a:lnTo>
                    <a:lnTo>
                      <a:pt x="126" y="674"/>
                    </a:lnTo>
                    <a:lnTo>
                      <a:pt x="129" y="664"/>
                    </a:lnTo>
                    <a:lnTo>
                      <a:pt x="133" y="654"/>
                    </a:lnTo>
                    <a:lnTo>
                      <a:pt x="138" y="644"/>
                    </a:lnTo>
                    <a:lnTo>
                      <a:pt x="144" y="633"/>
                    </a:lnTo>
                    <a:lnTo>
                      <a:pt x="148" y="623"/>
                    </a:lnTo>
                    <a:lnTo>
                      <a:pt x="154" y="613"/>
                    </a:lnTo>
                    <a:lnTo>
                      <a:pt x="158" y="603"/>
                    </a:lnTo>
                    <a:lnTo>
                      <a:pt x="164" y="594"/>
                    </a:lnTo>
                    <a:lnTo>
                      <a:pt x="168" y="583"/>
                    </a:lnTo>
                    <a:lnTo>
                      <a:pt x="174" y="571"/>
                    </a:lnTo>
                    <a:lnTo>
                      <a:pt x="179" y="561"/>
                    </a:lnTo>
                    <a:lnTo>
                      <a:pt x="185" y="551"/>
                    </a:lnTo>
                    <a:lnTo>
                      <a:pt x="191" y="541"/>
                    </a:lnTo>
                    <a:lnTo>
                      <a:pt x="197" y="530"/>
                    </a:lnTo>
                    <a:lnTo>
                      <a:pt x="204" y="520"/>
                    </a:lnTo>
                    <a:lnTo>
                      <a:pt x="210" y="509"/>
                    </a:lnTo>
                    <a:lnTo>
                      <a:pt x="217" y="499"/>
                    </a:lnTo>
                    <a:lnTo>
                      <a:pt x="224" y="489"/>
                    </a:lnTo>
                    <a:lnTo>
                      <a:pt x="230" y="479"/>
                    </a:lnTo>
                    <a:lnTo>
                      <a:pt x="237" y="471"/>
                    </a:lnTo>
                    <a:lnTo>
                      <a:pt x="244" y="459"/>
                    </a:lnTo>
                    <a:lnTo>
                      <a:pt x="251" y="451"/>
                    </a:lnTo>
                    <a:lnTo>
                      <a:pt x="258" y="442"/>
                    </a:lnTo>
                    <a:lnTo>
                      <a:pt x="267" y="433"/>
                    </a:lnTo>
                    <a:lnTo>
                      <a:pt x="274" y="423"/>
                    </a:lnTo>
                    <a:lnTo>
                      <a:pt x="281" y="415"/>
                    </a:lnTo>
                    <a:lnTo>
                      <a:pt x="290" y="405"/>
                    </a:lnTo>
                    <a:lnTo>
                      <a:pt x="297" y="396"/>
                    </a:lnTo>
                    <a:lnTo>
                      <a:pt x="304" y="388"/>
                    </a:lnTo>
                    <a:lnTo>
                      <a:pt x="313" y="379"/>
                    </a:lnTo>
                    <a:lnTo>
                      <a:pt x="322" y="370"/>
                    </a:lnTo>
                    <a:lnTo>
                      <a:pt x="330" y="363"/>
                    </a:lnTo>
                    <a:lnTo>
                      <a:pt x="339" y="353"/>
                    </a:lnTo>
                    <a:lnTo>
                      <a:pt x="348" y="344"/>
                    </a:lnTo>
                    <a:lnTo>
                      <a:pt x="356" y="337"/>
                    </a:lnTo>
                    <a:lnTo>
                      <a:pt x="366" y="329"/>
                    </a:lnTo>
                    <a:lnTo>
                      <a:pt x="375" y="322"/>
                    </a:lnTo>
                    <a:lnTo>
                      <a:pt x="383" y="314"/>
                    </a:lnTo>
                    <a:lnTo>
                      <a:pt x="393" y="306"/>
                    </a:lnTo>
                    <a:lnTo>
                      <a:pt x="404" y="299"/>
                    </a:lnTo>
                    <a:lnTo>
                      <a:pt x="412" y="291"/>
                    </a:lnTo>
                    <a:lnTo>
                      <a:pt x="422" y="283"/>
                    </a:lnTo>
                    <a:lnTo>
                      <a:pt x="432" y="276"/>
                    </a:lnTo>
                    <a:lnTo>
                      <a:pt x="442" y="268"/>
                    </a:lnTo>
                    <a:lnTo>
                      <a:pt x="452" y="261"/>
                    </a:lnTo>
                    <a:lnTo>
                      <a:pt x="461" y="254"/>
                    </a:lnTo>
                    <a:lnTo>
                      <a:pt x="471" y="248"/>
                    </a:lnTo>
                    <a:lnTo>
                      <a:pt x="483" y="241"/>
                    </a:lnTo>
                    <a:lnTo>
                      <a:pt x="493" y="234"/>
                    </a:lnTo>
                    <a:lnTo>
                      <a:pt x="503" y="228"/>
                    </a:lnTo>
                    <a:lnTo>
                      <a:pt x="513" y="221"/>
                    </a:lnTo>
                    <a:lnTo>
                      <a:pt x="524" y="215"/>
                    </a:lnTo>
                    <a:lnTo>
                      <a:pt x="534" y="208"/>
                    </a:lnTo>
                    <a:lnTo>
                      <a:pt x="546" y="202"/>
                    </a:lnTo>
                    <a:lnTo>
                      <a:pt x="557" y="197"/>
                    </a:lnTo>
                    <a:lnTo>
                      <a:pt x="569" y="192"/>
                    </a:lnTo>
                    <a:lnTo>
                      <a:pt x="579" y="187"/>
                    </a:lnTo>
                    <a:lnTo>
                      <a:pt x="590" y="179"/>
                    </a:lnTo>
                    <a:lnTo>
                      <a:pt x="602" y="175"/>
                    </a:lnTo>
                    <a:lnTo>
                      <a:pt x="615" y="169"/>
                    </a:lnTo>
                    <a:lnTo>
                      <a:pt x="625" y="164"/>
                    </a:lnTo>
                    <a:lnTo>
                      <a:pt x="638" y="159"/>
                    </a:lnTo>
                    <a:lnTo>
                      <a:pt x="649" y="155"/>
                    </a:lnTo>
                    <a:lnTo>
                      <a:pt x="661" y="151"/>
                    </a:lnTo>
                    <a:lnTo>
                      <a:pt x="672" y="145"/>
                    </a:lnTo>
                    <a:lnTo>
                      <a:pt x="685" y="141"/>
                    </a:lnTo>
                    <a:lnTo>
                      <a:pt x="697" y="136"/>
                    </a:lnTo>
                    <a:lnTo>
                      <a:pt x="710" y="132"/>
                    </a:lnTo>
                    <a:lnTo>
                      <a:pt x="722" y="128"/>
                    </a:lnTo>
                    <a:lnTo>
                      <a:pt x="734" y="123"/>
                    </a:lnTo>
                    <a:lnTo>
                      <a:pt x="747" y="119"/>
                    </a:lnTo>
                    <a:lnTo>
                      <a:pt x="760" y="116"/>
                    </a:lnTo>
                    <a:lnTo>
                      <a:pt x="786" y="109"/>
                    </a:lnTo>
                    <a:lnTo>
                      <a:pt x="810" y="102"/>
                    </a:lnTo>
                    <a:lnTo>
                      <a:pt x="836" y="96"/>
                    </a:lnTo>
                    <a:lnTo>
                      <a:pt x="863" y="90"/>
                    </a:lnTo>
                    <a:lnTo>
                      <a:pt x="888" y="85"/>
                    </a:lnTo>
                    <a:lnTo>
                      <a:pt x="914" y="80"/>
                    </a:lnTo>
                    <a:lnTo>
                      <a:pt x="939" y="78"/>
                    </a:lnTo>
                    <a:lnTo>
                      <a:pt x="965" y="75"/>
                    </a:lnTo>
                    <a:lnTo>
                      <a:pt x="991" y="72"/>
                    </a:lnTo>
                    <a:lnTo>
                      <a:pt x="1017" y="70"/>
                    </a:lnTo>
                    <a:lnTo>
                      <a:pt x="1043" y="69"/>
                    </a:lnTo>
                    <a:lnTo>
                      <a:pt x="1069" y="69"/>
                    </a:lnTo>
                    <a:lnTo>
                      <a:pt x="1096" y="68"/>
                    </a:lnTo>
                    <a:lnTo>
                      <a:pt x="1122" y="69"/>
                    </a:lnTo>
                    <a:lnTo>
                      <a:pt x="1148" y="70"/>
                    </a:lnTo>
                    <a:lnTo>
                      <a:pt x="1174" y="72"/>
                    </a:lnTo>
                    <a:lnTo>
                      <a:pt x="1198" y="73"/>
                    </a:lnTo>
                    <a:lnTo>
                      <a:pt x="1224" y="76"/>
                    </a:lnTo>
                    <a:lnTo>
                      <a:pt x="1250" y="79"/>
                    </a:lnTo>
                    <a:lnTo>
                      <a:pt x="1276" y="83"/>
                    </a:lnTo>
                    <a:lnTo>
                      <a:pt x="1300" y="86"/>
                    </a:lnTo>
                    <a:lnTo>
                      <a:pt x="1326" y="92"/>
                    </a:lnTo>
                    <a:lnTo>
                      <a:pt x="1350" y="96"/>
                    </a:lnTo>
                    <a:lnTo>
                      <a:pt x="1376" y="103"/>
                    </a:lnTo>
                    <a:lnTo>
                      <a:pt x="1401" y="109"/>
                    </a:lnTo>
                    <a:lnTo>
                      <a:pt x="1425" y="116"/>
                    </a:lnTo>
                    <a:lnTo>
                      <a:pt x="1449" y="123"/>
                    </a:lnTo>
                    <a:lnTo>
                      <a:pt x="1472" y="132"/>
                    </a:lnTo>
                    <a:lnTo>
                      <a:pt x="1497" y="141"/>
                    </a:lnTo>
                    <a:lnTo>
                      <a:pt x="1520" y="149"/>
                    </a:lnTo>
                    <a:lnTo>
                      <a:pt x="1543" y="158"/>
                    </a:lnTo>
                    <a:lnTo>
                      <a:pt x="1567" y="169"/>
                    </a:lnTo>
                    <a:lnTo>
                      <a:pt x="1590" y="178"/>
                    </a:lnTo>
                    <a:lnTo>
                      <a:pt x="1612" y="188"/>
                    </a:lnTo>
                    <a:lnTo>
                      <a:pt x="1635" y="200"/>
                    </a:lnTo>
                    <a:lnTo>
                      <a:pt x="1658" y="211"/>
                    </a:lnTo>
                    <a:lnTo>
                      <a:pt x="1678" y="224"/>
                    </a:lnTo>
                    <a:lnTo>
                      <a:pt x="1699" y="235"/>
                    </a:lnTo>
                    <a:lnTo>
                      <a:pt x="1721" y="248"/>
                    </a:lnTo>
                    <a:lnTo>
                      <a:pt x="1742" y="263"/>
                    </a:lnTo>
                    <a:lnTo>
                      <a:pt x="1763" y="276"/>
                    </a:lnTo>
                    <a:lnTo>
                      <a:pt x="1783" y="290"/>
                    </a:lnTo>
                    <a:lnTo>
                      <a:pt x="1801" y="306"/>
                    </a:lnTo>
                    <a:lnTo>
                      <a:pt x="1821" y="320"/>
                    </a:lnTo>
                    <a:lnTo>
                      <a:pt x="1840" y="336"/>
                    </a:lnTo>
                    <a:lnTo>
                      <a:pt x="1860" y="352"/>
                    </a:lnTo>
                    <a:lnTo>
                      <a:pt x="1878" y="369"/>
                    </a:lnTo>
                    <a:lnTo>
                      <a:pt x="1896" y="386"/>
                    </a:lnTo>
                    <a:lnTo>
                      <a:pt x="1912" y="402"/>
                    </a:lnTo>
                    <a:lnTo>
                      <a:pt x="1931" y="419"/>
                    </a:lnTo>
                    <a:lnTo>
                      <a:pt x="1946" y="438"/>
                    </a:lnTo>
                    <a:lnTo>
                      <a:pt x="1964" y="456"/>
                    </a:lnTo>
                    <a:lnTo>
                      <a:pt x="1978" y="475"/>
                    </a:lnTo>
                    <a:lnTo>
                      <a:pt x="1994" y="495"/>
                    </a:lnTo>
                    <a:lnTo>
                      <a:pt x="2008" y="514"/>
                    </a:lnTo>
                    <a:lnTo>
                      <a:pt x="2023" y="534"/>
                    </a:lnTo>
                    <a:lnTo>
                      <a:pt x="2036" y="554"/>
                    </a:lnTo>
                    <a:lnTo>
                      <a:pt x="2048" y="575"/>
                    </a:lnTo>
                    <a:lnTo>
                      <a:pt x="2061" y="596"/>
                    </a:lnTo>
                    <a:lnTo>
                      <a:pt x="2074" y="619"/>
                    </a:lnTo>
                    <a:lnTo>
                      <a:pt x="2086" y="639"/>
                    </a:lnTo>
                    <a:lnTo>
                      <a:pt x="2097" y="662"/>
                    </a:lnTo>
                    <a:lnTo>
                      <a:pt x="2107" y="683"/>
                    </a:lnTo>
                    <a:lnTo>
                      <a:pt x="2117" y="706"/>
                    </a:lnTo>
                    <a:lnTo>
                      <a:pt x="2122" y="718"/>
                    </a:lnTo>
                    <a:lnTo>
                      <a:pt x="2126" y="728"/>
                    </a:lnTo>
                    <a:lnTo>
                      <a:pt x="2129" y="738"/>
                    </a:lnTo>
                    <a:lnTo>
                      <a:pt x="2133" y="749"/>
                    </a:lnTo>
                    <a:lnTo>
                      <a:pt x="2136" y="759"/>
                    </a:lnTo>
                    <a:lnTo>
                      <a:pt x="2140" y="771"/>
                    </a:lnTo>
                    <a:lnTo>
                      <a:pt x="2143" y="781"/>
                    </a:lnTo>
                    <a:lnTo>
                      <a:pt x="2148" y="792"/>
                    </a:lnTo>
                    <a:lnTo>
                      <a:pt x="2149" y="802"/>
                    </a:lnTo>
                    <a:lnTo>
                      <a:pt x="2152" y="814"/>
                    </a:lnTo>
                    <a:lnTo>
                      <a:pt x="2155" y="825"/>
                    </a:lnTo>
                    <a:lnTo>
                      <a:pt x="2159" y="835"/>
                    </a:lnTo>
                    <a:lnTo>
                      <a:pt x="2161" y="847"/>
                    </a:lnTo>
                    <a:lnTo>
                      <a:pt x="2163" y="858"/>
                    </a:lnTo>
                    <a:lnTo>
                      <a:pt x="2166" y="868"/>
                    </a:lnTo>
                    <a:lnTo>
                      <a:pt x="2169" y="880"/>
                    </a:lnTo>
                    <a:lnTo>
                      <a:pt x="2169" y="891"/>
                    </a:lnTo>
                    <a:lnTo>
                      <a:pt x="2172" y="901"/>
                    </a:lnTo>
                    <a:lnTo>
                      <a:pt x="2173" y="913"/>
                    </a:lnTo>
                    <a:lnTo>
                      <a:pt x="2175" y="924"/>
                    </a:lnTo>
                    <a:lnTo>
                      <a:pt x="2176" y="934"/>
                    </a:lnTo>
                    <a:lnTo>
                      <a:pt x="2178" y="946"/>
                    </a:lnTo>
                    <a:lnTo>
                      <a:pt x="2178" y="957"/>
                    </a:lnTo>
                    <a:lnTo>
                      <a:pt x="2181" y="967"/>
                    </a:lnTo>
                    <a:lnTo>
                      <a:pt x="2181" y="979"/>
                    </a:lnTo>
                    <a:lnTo>
                      <a:pt x="2181" y="990"/>
                    </a:lnTo>
                    <a:lnTo>
                      <a:pt x="2182" y="1000"/>
                    </a:lnTo>
                    <a:lnTo>
                      <a:pt x="2182" y="1012"/>
                    </a:lnTo>
                    <a:lnTo>
                      <a:pt x="2182" y="1023"/>
                    </a:lnTo>
                    <a:lnTo>
                      <a:pt x="2182" y="1033"/>
                    </a:lnTo>
                    <a:lnTo>
                      <a:pt x="2182" y="1045"/>
                    </a:lnTo>
                    <a:lnTo>
                      <a:pt x="2182" y="1056"/>
                    </a:lnTo>
                    <a:lnTo>
                      <a:pt x="2181" y="1066"/>
                    </a:lnTo>
                    <a:lnTo>
                      <a:pt x="2181" y="1078"/>
                    </a:lnTo>
                    <a:lnTo>
                      <a:pt x="2179" y="1089"/>
                    </a:lnTo>
                    <a:lnTo>
                      <a:pt x="2179" y="1099"/>
                    </a:lnTo>
                    <a:lnTo>
                      <a:pt x="2178" y="1111"/>
                    </a:lnTo>
                    <a:lnTo>
                      <a:pt x="2176" y="1121"/>
                    </a:lnTo>
                    <a:lnTo>
                      <a:pt x="2175" y="1132"/>
                    </a:lnTo>
                    <a:lnTo>
                      <a:pt x="2173" y="1144"/>
                    </a:lnTo>
                    <a:lnTo>
                      <a:pt x="2172" y="1154"/>
                    </a:lnTo>
                    <a:lnTo>
                      <a:pt x="2169" y="1164"/>
                    </a:lnTo>
                    <a:lnTo>
                      <a:pt x="2168" y="1175"/>
                    </a:lnTo>
                    <a:lnTo>
                      <a:pt x="2166" y="1187"/>
                    </a:lnTo>
                    <a:lnTo>
                      <a:pt x="2163" y="1197"/>
                    </a:lnTo>
                    <a:lnTo>
                      <a:pt x="2161" y="1208"/>
                    </a:lnTo>
                    <a:lnTo>
                      <a:pt x="2159" y="1218"/>
                    </a:lnTo>
                    <a:lnTo>
                      <a:pt x="2156" y="1230"/>
                    </a:lnTo>
                    <a:lnTo>
                      <a:pt x="2153" y="1241"/>
                    </a:lnTo>
                    <a:lnTo>
                      <a:pt x="2149" y="1251"/>
                    </a:lnTo>
                    <a:lnTo>
                      <a:pt x="2146" y="1261"/>
                    </a:lnTo>
                    <a:lnTo>
                      <a:pt x="2143" y="1271"/>
                    </a:lnTo>
                    <a:lnTo>
                      <a:pt x="2140" y="1283"/>
                    </a:lnTo>
                    <a:lnTo>
                      <a:pt x="2136" y="1293"/>
                    </a:lnTo>
                    <a:lnTo>
                      <a:pt x="2133" y="1303"/>
                    </a:lnTo>
                    <a:lnTo>
                      <a:pt x="2130" y="1314"/>
                    </a:lnTo>
                    <a:lnTo>
                      <a:pt x="2126" y="1324"/>
                    </a:lnTo>
                    <a:lnTo>
                      <a:pt x="2122" y="1335"/>
                    </a:lnTo>
                    <a:lnTo>
                      <a:pt x="2117" y="1346"/>
                    </a:lnTo>
                    <a:lnTo>
                      <a:pt x="2113" y="1356"/>
                    </a:lnTo>
                    <a:lnTo>
                      <a:pt x="2107" y="1366"/>
                    </a:lnTo>
                    <a:lnTo>
                      <a:pt x="2103" y="1376"/>
                    </a:lnTo>
                    <a:lnTo>
                      <a:pt x="2099" y="1388"/>
                    </a:lnTo>
                    <a:lnTo>
                      <a:pt x="2094" y="1398"/>
                    </a:lnTo>
                    <a:lnTo>
                      <a:pt x="2089" y="1408"/>
                    </a:lnTo>
                    <a:lnTo>
                      <a:pt x="2082" y="1418"/>
                    </a:lnTo>
                    <a:lnTo>
                      <a:pt x="2076" y="1428"/>
                    </a:lnTo>
                    <a:lnTo>
                      <a:pt x="2070" y="1439"/>
                    </a:lnTo>
                    <a:lnTo>
                      <a:pt x="2064" y="1448"/>
                    </a:lnTo>
                    <a:lnTo>
                      <a:pt x="2057" y="1458"/>
                    </a:lnTo>
                    <a:lnTo>
                      <a:pt x="2051" y="1469"/>
                    </a:lnTo>
                    <a:lnTo>
                      <a:pt x="2046" y="1479"/>
                    </a:lnTo>
                    <a:lnTo>
                      <a:pt x="2038" y="1489"/>
                    </a:lnTo>
                    <a:lnTo>
                      <a:pt x="2031" y="1498"/>
                    </a:lnTo>
                    <a:lnTo>
                      <a:pt x="2024" y="1508"/>
                    </a:lnTo>
                    <a:lnTo>
                      <a:pt x="2018" y="1518"/>
                    </a:lnTo>
                    <a:lnTo>
                      <a:pt x="2010" y="1528"/>
                    </a:lnTo>
                    <a:lnTo>
                      <a:pt x="2002" y="1538"/>
                    </a:lnTo>
                    <a:lnTo>
                      <a:pt x="1995" y="1547"/>
                    </a:lnTo>
                    <a:lnTo>
                      <a:pt x="1990" y="1557"/>
                    </a:lnTo>
                    <a:lnTo>
                      <a:pt x="1981" y="1566"/>
                    </a:lnTo>
                    <a:lnTo>
                      <a:pt x="1974" y="1574"/>
                    </a:lnTo>
                    <a:lnTo>
                      <a:pt x="1965" y="1583"/>
                    </a:lnTo>
                    <a:lnTo>
                      <a:pt x="1958" y="1593"/>
                    </a:lnTo>
                    <a:lnTo>
                      <a:pt x="1949" y="1600"/>
                    </a:lnTo>
                    <a:lnTo>
                      <a:pt x="1941" y="1610"/>
                    </a:lnTo>
                    <a:lnTo>
                      <a:pt x="1932" y="1617"/>
                    </a:lnTo>
                    <a:lnTo>
                      <a:pt x="1925" y="1627"/>
                    </a:lnTo>
                    <a:lnTo>
                      <a:pt x="1915" y="1634"/>
                    </a:lnTo>
                    <a:lnTo>
                      <a:pt x="1906" y="1643"/>
                    </a:lnTo>
                    <a:lnTo>
                      <a:pt x="1898" y="1652"/>
                    </a:lnTo>
                    <a:lnTo>
                      <a:pt x="1889" y="1660"/>
                    </a:lnTo>
                    <a:lnTo>
                      <a:pt x="1879" y="1667"/>
                    </a:lnTo>
                    <a:lnTo>
                      <a:pt x="1870" y="1676"/>
                    </a:lnTo>
                    <a:lnTo>
                      <a:pt x="1862" y="1683"/>
                    </a:lnTo>
                    <a:lnTo>
                      <a:pt x="1853" y="1692"/>
                    </a:lnTo>
                    <a:lnTo>
                      <a:pt x="1843" y="1699"/>
                    </a:lnTo>
                    <a:lnTo>
                      <a:pt x="1833" y="1706"/>
                    </a:lnTo>
                    <a:lnTo>
                      <a:pt x="1823" y="1713"/>
                    </a:lnTo>
                    <a:lnTo>
                      <a:pt x="1813" y="1720"/>
                    </a:lnTo>
                    <a:lnTo>
                      <a:pt x="1803" y="1726"/>
                    </a:lnTo>
                    <a:lnTo>
                      <a:pt x="1791" y="1735"/>
                    </a:lnTo>
                    <a:lnTo>
                      <a:pt x="1781" y="1741"/>
                    </a:lnTo>
                    <a:lnTo>
                      <a:pt x="1773" y="1749"/>
                    </a:lnTo>
                    <a:lnTo>
                      <a:pt x="1761" y="1755"/>
                    </a:lnTo>
                    <a:lnTo>
                      <a:pt x="1751" y="1761"/>
                    </a:lnTo>
                    <a:lnTo>
                      <a:pt x="1741" y="1766"/>
                    </a:lnTo>
                    <a:lnTo>
                      <a:pt x="1731" y="1774"/>
                    </a:lnTo>
                    <a:lnTo>
                      <a:pt x="1719" y="1779"/>
                    </a:lnTo>
                    <a:lnTo>
                      <a:pt x="1708" y="1786"/>
                    </a:lnTo>
                    <a:lnTo>
                      <a:pt x="1698" y="1791"/>
                    </a:lnTo>
                    <a:lnTo>
                      <a:pt x="1686" y="1798"/>
                    </a:lnTo>
                    <a:lnTo>
                      <a:pt x="1675" y="1804"/>
                    </a:lnTo>
                    <a:lnTo>
                      <a:pt x="1663" y="1808"/>
                    </a:lnTo>
                    <a:lnTo>
                      <a:pt x="1652" y="1814"/>
                    </a:lnTo>
                    <a:lnTo>
                      <a:pt x="1640" y="1819"/>
                    </a:lnTo>
                    <a:lnTo>
                      <a:pt x="1629" y="1824"/>
                    </a:lnTo>
                    <a:lnTo>
                      <a:pt x="1617" y="1830"/>
                    </a:lnTo>
                    <a:lnTo>
                      <a:pt x="1605" y="1835"/>
                    </a:lnTo>
                    <a:lnTo>
                      <a:pt x="1594" y="1840"/>
                    </a:lnTo>
                    <a:lnTo>
                      <a:pt x="1582" y="1844"/>
                    </a:lnTo>
                    <a:lnTo>
                      <a:pt x="1570" y="1848"/>
                    </a:lnTo>
                    <a:lnTo>
                      <a:pt x="1557" y="1852"/>
                    </a:lnTo>
                    <a:lnTo>
                      <a:pt x="1546" y="1858"/>
                    </a:lnTo>
                    <a:lnTo>
                      <a:pt x="1533" y="1861"/>
                    </a:lnTo>
                    <a:lnTo>
                      <a:pt x="1521" y="1865"/>
                    </a:lnTo>
                    <a:lnTo>
                      <a:pt x="1508" y="1870"/>
                    </a:lnTo>
                    <a:lnTo>
                      <a:pt x="1497" y="1874"/>
                    </a:lnTo>
                    <a:lnTo>
                      <a:pt x="1520" y="1940"/>
                    </a:lnTo>
                    <a:lnTo>
                      <a:pt x="1520" y="194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 name="Freeform 11"/>
              <p:cNvSpPr>
                <a:spLocks/>
              </p:cNvSpPr>
              <p:nvPr/>
            </p:nvSpPr>
            <p:spPr bwMode="auto">
              <a:xfrm>
                <a:off x="4894263" y="1287463"/>
                <a:ext cx="227013" cy="288925"/>
              </a:xfrm>
              <a:custGeom>
                <a:avLst/>
                <a:gdLst>
                  <a:gd name="T0" fmla="*/ 362 w 431"/>
                  <a:gd name="T1" fmla="*/ 0 h 547"/>
                  <a:gd name="T2" fmla="*/ 0 w 431"/>
                  <a:gd name="T3" fmla="*/ 508 h 547"/>
                  <a:gd name="T4" fmla="*/ 62 w 431"/>
                  <a:gd name="T5" fmla="*/ 547 h 547"/>
                  <a:gd name="T6" fmla="*/ 431 w 431"/>
                  <a:gd name="T7" fmla="*/ 33 h 547"/>
                  <a:gd name="T8" fmla="*/ 370 w 431"/>
                  <a:gd name="T9" fmla="*/ 0 h 547"/>
                  <a:gd name="T10" fmla="*/ 362 w 431"/>
                  <a:gd name="T11" fmla="*/ 0 h 547"/>
                  <a:gd name="T12" fmla="*/ 362 w 431"/>
                  <a:gd name="T13" fmla="*/ 0 h 547"/>
                </a:gdLst>
                <a:ahLst/>
                <a:cxnLst>
                  <a:cxn ang="0">
                    <a:pos x="T0" y="T1"/>
                  </a:cxn>
                  <a:cxn ang="0">
                    <a:pos x="T2" y="T3"/>
                  </a:cxn>
                  <a:cxn ang="0">
                    <a:pos x="T4" y="T5"/>
                  </a:cxn>
                  <a:cxn ang="0">
                    <a:pos x="T6" y="T7"/>
                  </a:cxn>
                  <a:cxn ang="0">
                    <a:pos x="T8" y="T9"/>
                  </a:cxn>
                  <a:cxn ang="0">
                    <a:pos x="T10" y="T11"/>
                  </a:cxn>
                  <a:cxn ang="0">
                    <a:pos x="T12" y="T13"/>
                  </a:cxn>
                </a:cxnLst>
                <a:rect l="0" t="0" r="r" b="b"/>
                <a:pathLst>
                  <a:path w="431" h="547">
                    <a:moveTo>
                      <a:pt x="362" y="0"/>
                    </a:moveTo>
                    <a:lnTo>
                      <a:pt x="0" y="508"/>
                    </a:lnTo>
                    <a:lnTo>
                      <a:pt x="62" y="547"/>
                    </a:lnTo>
                    <a:lnTo>
                      <a:pt x="431" y="33"/>
                    </a:lnTo>
                    <a:lnTo>
                      <a:pt x="370" y="0"/>
                    </a:lnTo>
                    <a:lnTo>
                      <a:pt x="362" y="0"/>
                    </a:lnTo>
                    <a:lnTo>
                      <a:pt x="36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12"/>
              <p:cNvSpPr>
                <a:spLocks/>
              </p:cNvSpPr>
              <p:nvPr/>
            </p:nvSpPr>
            <p:spPr bwMode="auto">
              <a:xfrm>
                <a:off x="4173538" y="2446338"/>
                <a:ext cx="200025" cy="277813"/>
              </a:xfrm>
              <a:custGeom>
                <a:avLst/>
                <a:gdLst>
                  <a:gd name="T0" fmla="*/ 310 w 378"/>
                  <a:gd name="T1" fmla="*/ 0 h 524"/>
                  <a:gd name="T2" fmla="*/ 0 w 378"/>
                  <a:gd name="T3" fmla="*/ 486 h 524"/>
                  <a:gd name="T4" fmla="*/ 62 w 378"/>
                  <a:gd name="T5" fmla="*/ 524 h 524"/>
                  <a:gd name="T6" fmla="*/ 378 w 378"/>
                  <a:gd name="T7" fmla="*/ 30 h 524"/>
                  <a:gd name="T8" fmla="*/ 333 w 378"/>
                  <a:gd name="T9" fmla="*/ 16 h 524"/>
                  <a:gd name="T10" fmla="*/ 310 w 378"/>
                  <a:gd name="T11" fmla="*/ 0 h 524"/>
                  <a:gd name="T12" fmla="*/ 310 w 378"/>
                  <a:gd name="T13" fmla="*/ 0 h 524"/>
                </a:gdLst>
                <a:ahLst/>
                <a:cxnLst>
                  <a:cxn ang="0">
                    <a:pos x="T0" y="T1"/>
                  </a:cxn>
                  <a:cxn ang="0">
                    <a:pos x="T2" y="T3"/>
                  </a:cxn>
                  <a:cxn ang="0">
                    <a:pos x="T4" y="T5"/>
                  </a:cxn>
                  <a:cxn ang="0">
                    <a:pos x="T6" y="T7"/>
                  </a:cxn>
                  <a:cxn ang="0">
                    <a:pos x="T8" y="T9"/>
                  </a:cxn>
                  <a:cxn ang="0">
                    <a:pos x="T10" y="T11"/>
                  </a:cxn>
                  <a:cxn ang="0">
                    <a:pos x="T12" y="T13"/>
                  </a:cxn>
                </a:cxnLst>
                <a:rect l="0" t="0" r="r" b="b"/>
                <a:pathLst>
                  <a:path w="378" h="524">
                    <a:moveTo>
                      <a:pt x="310" y="0"/>
                    </a:moveTo>
                    <a:lnTo>
                      <a:pt x="0" y="486"/>
                    </a:lnTo>
                    <a:lnTo>
                      <a:pt x="62" y="524"/>
                    </a:lnTo>
                    <a:lnTo>
                      <a:pt x="378" y="30"/>
                    </a:lnTo>
                    <a:lnTo>
                      <a:pt x="333" y="16"/>
                    </a:lnTo>
                    <a:lnTo>
                      <a:pt x="310" y="0"/>
                    </a:lnTo>
                    <a:lnTo>
                      <a:pt x="310"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3"/>
              <p:cNvSpPr>
                <a:spLocks/>
              </p:cNvSpPr>
              <p:nvPr/>
            </p:nvSpPr>
            <p:spPr bwMode="auto">
              <a:xfrm>
                <a:off x="4262438" y="2811463"/>
                <a:ext cx="587375" cy="188913"/>
              </a:xfrm>
              <a:custGeom>
                <a:avLst/>
                <a:gdLst>
                  <a:gd name="T0" fmla="*/ 497 w 1110"/>
                  <a:gd name="T1" fmla="*/ 0 h 358"/>
                  <a:gd name="T2" fmla="*/ 418 w 1110"/>
                  <a:gd name="T3" fmla="*/ 7 h 358"/>
                  <a:gd name="T4" fmla="*/ 346 w 1110"/>
                  <a:gd name="T5" fmla="*/ 20 h 358"/>
                  <a:gd name="T6" fmla="*/ 283 w 1110"/>
                  <a:gd name="T7" fmla="*/ 40 h 358"/>
                  <a:gd name="T8" fmla="*/ 227 w 1110"/>
                  <a:gd name="T9" fmla="*/ 64 h 358"/>
                  <a:gd name="T10" fmla="*/ 181 w 1110"/>
                  <a:gd name="T11" fmla="*/ 90 h 358"/>
                  <a:gd name="T12" fmla="*/ 139 w 1110"/>
                  <a:gd name="T13" fmla="*/ 122 h 358"/>
                  <a:gd name="T14" fmla="*/ 105 w 1110"/>
                  <a:gd name="T15" fmla="*/ 153 h 358"/>
                  <a:gd name="T16" fmla="*/ 76 w 1110"/>
                  <a:gd name="T17" fmla="*/ 185 h 358"/>
                  <a:gd name="T18" fmla="*/ 53 w 1110"/>
                  <a:gd name="T19" fmla="*/ 216 h 358"/>
                  <a:gd name="T20" fmla="*/ 34 w 1110"/>
                  <a:gd name="T21" fmla="*/ 247 h 358"/>
                  <a:gd name="T22" fmla="*/ 21 w 1110"/>
                  <a:gd name="T23" fmla="*/ 274 h 358"/>
                  <a:gd name="T24" fmla="*/ 11 w 1110"/>
                  <a:gd name="T25" fmla="*/ 297 h 358"/>
                  <a:gd name="T26" fmla="*/ 4 w 1110"/>
                  <a:gd name="T27" fmla="*/ 317 h 358"/>
                  <a:gd name="T28" fmla="*/ 0 w 1110"/>
                  <a:gd name="T29" fmla="*/ 335 h 358"/>
                  <a:gd name="T30" fmla="*/ 72 w 1110"/>
                  <a:gd name="T31" fmla="*/ 348 h 358"/>
                  <a:gd name="T32" fmla="*/ 77 w 1110"/>
                  <a:gd name="T33" fmla="*/ 325 h 358"/>
                  <a:gd name="T34" fmla="*/ 86 w 1110"/>
                  <a:gd name="T35" fmla="*/ 304 h 358"/>
                  <a:gd name="T36" fmla="*/ 96 w 1110"/>
                  <a:gd name="T37" fmla="*/ 282 h 358"/>
                  <a:gd name="T38" fmla="*/ 111 w 1110"/>
                  <a:gd name="T39" fmla="*/ 258 h 358"/>
                  <a:gd name="T40" fmla="*/ 129 w 1110"/>
                  <a:gd name="T41" fmla="*/ 232 h 358"/>
                  <a:gd name="T42" fmla="*/ 152 w 1110"/>
                  <a:gd name="T43" fmla="*/ 206 h 358"/>
                  <a:gd name="T44" fmla="*/ 178 w 1110"/>
                  <a:gd name="T45" fmla="*/ 179 h 358"/>
                  <a:gd name="T46" fmla="*/ 211 w 1110"/>
                  <a:gd name="T47" fmla="*/ 153 h 358"/>
                  <a:gd name="T48" fmla="*/ 248 w 1110"/>
                  <a:gd name="T49" fmla="*/ 130 h 358"/>
                  <a:gd name="T50" fmla="*/ 293 w 1110"/>
                  <a:gd name="T51" fmla="*/ 110 h 358"/>
                  <a:gd name="T52" fmla="*/ 343 w 1110"/>
                  <a:gd name="T53" fmla="*/ 92 h 358"/>
                  <a:gd name="T54" fmla="*/ 402 w 1110"/>
                  <a:gd name="T55" fmla="*/ 79 h 358"/>
                  <a:gd name="T56" fmla="*/ 468 w 1110"/>
                  <a:gd name="T57" fmla="*/ 70 h 358"/>
                  <a:gd name="T58" fmla="*/ 542 w 1110"/>
                  <a:gd name="T59" fmla="*/ 69 h 358"/>
                  <a:gd name="T60" fmla="*/ 618 w 1110"/>
                  <a:gd name="T61" fmla="*/ 73 h 358"/>
                  <a:gd name="T62" fmla="*/ 688 w 1110"/>
                  <a:gd name="T63" fmla="*/ 82 h 358"/>
                  <a:gd name="T64" fmla="*/ 748 w 1110"/>
                  <a:gd name="T65" fmla="*/ 96 h 358"/>
                  <a:gd name="T66" fmla="*/ 803 w 1110"/>
                  <a:gd name="T67" fmla="*/ 115 h 358"/>
                  <a:gd name="T68" fmla="*/ 849 w 1110"/>
                  <a:gd name="T69" fmla="*/ 136 h 358"/>
                  <a:gd name="T70" fmla="*/ 889 w 1110"/>
                  <a:gd name="T71" fmla="*/ 159 h 358"/>
                  <a:gd name="T72" fmla="*/ 924 w 1110"/>
                  <a:gd name="T73" fmla="*/ 185 h 358"/>
                  <a:gd name="T74" fmla="*/ 952 w 1110"/>
                  <a:gd name="T75" fmla="*/ 212 h 358"/>
                  <a:gd name="T76" fmla="*/ 974 w 1110"/>
                  <a:gd name="T77" fmla="*/ 236 h 358"/>
                  <a:gd name="T78" fmla="*/ 994 w 1110"/>
                  <a:gd name="T79" fmla="*/ 262 h 358"/>
                  <a:gd name="T80" fmla="*/ 1007 w 1110"/>
                  <a:gd name="T81" fmla="*/ 287 h 358"/>
                  <a:gd name="T82" fmla="*/ 1018 w 1110"/>
                  <a:gd name="T83" fmla="*/ 308 h 358"/>
                  <a:gd name="T84" fmla="*/ 1030 w 1110"/>
                  <a:gd name="T85" fmla="*/ 338 h 358"/>
                  <a:gd name="T86" fmla="*/ 1036 w 1110"/>
                  <a:gd name="T87" fmla="*/ 357 h 358"/>
                  <a:gd name="T88" fmla="*/ 1108 w 1110"/>
                  <a:gd name="T89" fmla="*/ 344 h 358"/>
                  <a:gd name="T90" fmla="*/ 1103 w 1110"/>
                  <a:gd name="T91" fmla="*/ 324 h 358"/>
                  <a:gd name="T92" fmla="*/ 1096 w 1110"/>
                  <a:gd name="T93" fmla="*/ 305 h 358"/>
                  <a:gd name="T94" fmla="*/ 1086 w 1110"/>
                  <a:gd name="T95" fmla="*/ 282 h 358"/>
                  <a:gd name="T96" fmla="*/ 1073 w 1110"/>
                  <a:gd name="T97" fmla="*/ 255 h 358"/>
                  <a:gd name="T98" fmla="*/ 1054 w 1110"/>
                  <a:gd name="T99" fmla="*/ 225 h 358"/>
                  <a:gd name="T100" fmla="*/ 1031 w 1110"/>
                  <a:gd name="T101" fmla="*/ 195 h 358"/>
                  <a:gd name="T102" fmla="*/ 1004 w 1110"/>
                  <a:gd name="T103" fmla="*/ 163 h 358"/>
                  <a:gd name="T104" fmla="*/ 970 w 1110"/>
                  <a:gd name="T105" fmla="*/ 132 h 358"/>
                  <a:gd name="T106" fmla="*/ 928 w 1110"/>
                  <a:gd name="T107" fmla="*/ 102 h 358"/>
                  <a:gd name="T108" fmla="*/ 881 w 1110"/>
                  <a:gd name="T109" fmla="*/ 74 h 358"/>
                  <a:gd name="T110" fmla="*/ 825 w 1110"/>
                  <a:gd name="T111" fmla="*/ 49 h 358"/>
                  <a:gd name="T112" fmla="*/ 761 w 1110"/>
                  <a:gd name="T113" fmla="*/ 28 h 358"/>
                  <a:gd name="T114" fmla="*/ 689 w 1110"/>
                  <a:gd name="T115" fmla="*/ 14 h 358"/>
                  <a:gd name="T116" fmla="*/ 609 w 1110"/>
                  <a:gd name="T117" fmla="*/ 4 h 3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10" h="358">
                    <a:moveTo>
                      <a:pt x="564" y="3"/>
                    </a:moveTo>
                    <a:lnTo>
                      <a:pt x="542" y="0"/>
                    </a:lnTo>
                    <a:lnTo>
                      <a:pt x="519" y="0"/>
                    </a:lnTo>
                    <a:lnTo>
                      <a:pt x="497" y="0"/>
                    </a:lnTo>
                    <a:lnTo>
                      <a:pt x="477" y="3"/>
                    </a:lnTo>
                    <a:lnTo>
                      <a:pt x="455" y="3"/>
                    </a:lnTo>
                    <a:lnTo>
                      <a:pt x="437" y="4"/>
                    </a:lnTo>
                    <a:lnTo>
                      <a:pt x="418" y="7"/>
                    </a:lnTo>
                    <a:lnTo>
                      <a:pt x="399" y="11"/>
                    </a:lnTo>
                    <a:lnTo>
                      <a:pt x="381" y="14"/>
                    </a:lnTo>
                    <a:lnTo>
                      <a:pt x="363" y="17"/>
                    </a:lnTo>
                    <a:lnTo>
                      <a:pt x="346" y="20"/>
                    </a:lnTo>
                    <a:lnTo>
                      <a:pt x="330" y="26"/>
                    </a:lnTo>
                    <a:lnTo>
                      <a:pt x="313" y="30"/>
                    </a:lnTo>
                    <a:lnTo>
                      <a:pt x="297" y="36"/>
                    </a:lnTo>
                    <a:lnTo>
                      <a:pt x="283" y="40"/>
                    </a:lnTo>
                    <a:lnTo>
                      <a:pt x="269" y="47"/>
                    </a:lnTo>
                    <a:lnTo>
                      <a:pt x="254" y="51"/>
                    </a:lnTo>
                    <a:lnTo>
                      <a:pt x="240" y="57"/>
                    </a:lnTo>
                    <a:lnTo>
                      <a:pt x="227" y="64"/>
                    </a:lnTo>
                    <a:lnTo>
                      <a:pt x="215" y="70"/>
                    </a:lnTo>
                    <a:lnTo>
                      <a:pt x="202" y="77"/>
                    </a:lnTo>
                    <a:lnTo>
                      <a:pt x="191" y="83"/>
                    </a:lnTo>
                    <a:lnTo>
                      <a:pt x="181" y="90"/>
                    </a:lnTo>
                    <a:lnTo>
                      <a:pt x="169" y="99"/>
                    </a:lnTo>
                    <a:lnTo>
                      <a:pt x="159" y="106"/>
                    </a:lnTo>
                    <a:lnTo>
                      <a:pt x="148" y="113"/>
                    </a:lnTo>
                    <a:lnTo>
                      <a:pt x="139" y="122"/>
                    </a:lnTo>
                    <a:lnTo>
                      <a:pt x="131" y="129"/>
                    </a:lnTo>
                    <a:lnTo>
                      <a:pt x="122" y="136"/>
                    </a:lnTo>
                    <a:lnTo>
                      <a:pt x="113" y="146"/>
                    </a:lnTo>
                    <a:lnTo>
                      <a:pt x="105" y="153"/>
                    </a:lnTo>
                    <a:lnTo>
                      <a:pt x="98" y="162"/>
                    </a:lnTo>
                    <a:lnTo>
                      <a:pt x="90" y="169"/>
                    </a:lnTo>
                    <a:lnTo>
                      <a:pt x="83" y="178"/>
                    </a:lnTo>
                    <a:lnTo>
                      <a:pt x="76" y="185"/>
                    </a:lnTo>
                    <a:lnTo>
                      <a:pt x="70" y="193"/>
                    </a:lnTo>
                    <a:lnTo>
                      <a:pt x="65" y="201"/>
                    </a:lnTo>
                    <a:lnTo>
                      <a:pt x="57" y="209"/>
                    </a:lnTo>
                    <a:lnTo>
                      <a:pt x="53" y="216"/>
                    </a:lnTo>
                    <a:lnTo>
                      <a:pt x="49" y="225"/>
                    </a:lnTo>
                    <a:lnTo>
                      <a:pt x="43" y="231"/>
                    </a:lnTo>
                    <a:lnTo>
                      <a:pt x="39" y="239"/>
                    </a:lnTo>
                    <a:lnTo>
                      <a:pt x="34" y="247"/>
                    </a:lnTo>
                    <a:lnTo>
                      <a:pt x="32" y="254"/>
                    </a:lnTo>
                    <a:lnTo>
                      <a:pt x="27" y="259"/>
                    </a:lnTo>
                    <a:lnTo>
                      <a:pt x="24" y="267"/>
                    </a:lnTo>
                    <a:lnTo>
                      <a:pt x="21" y="274"/>
                    </a:lnTo>
                    <a:lnTo>
                      <a:pt x="19" y="281"/>
                    </a:lnTo>
                    <a:lnTo>
                      <a:pt x="16" y="287"/>
                    </a:lnTo>
                    <a:lnTo>
                      <a:pt x="13" y="292"/>
                    </a:lnTo>
                    <a:lnTo>
                      <a:pt x="11" y="297"/>
                    </a:lnTo>
                    <a:lnTo>
                      <a:pt x="10" y="304"/>
                    </a:lnTo>
                    <a:lnTo>
                      <a:pt x="7" y="308"/>
                    </a:lnTo>
                    <a:lnTo>
                      <a:pt x="6" y="313"/>
                    </a:lnTo>
                    <a:lnTo>
                      <a:pt x="4" y="317"/>
                    </a:lnTo>
                    <a:lnTo>
                      <a:pt x="3" y="321"/>
                    </a:lnTo>
                    <a:lnTo>
                      <a:pt x="1" y="328"/>
                    </a:lnTo>
                    <a:lnTo>
                      <a:pt x="0" y="333"/>
                    </a:lnTo>
                    <a:lnTo>
                      <a:pt x="0" y="335"/>
                    </a:lnTo>
                    <a:lnTo>
                      <a:pt x="0" y="338"/>
                    </a:lnTo>
                    <a:lnTo>
                      <a:pt x="72" y="351"/>
                    </a:lnTo>
                    <a:lnTo>
                      <a:pt x="72" y="351"/>
                    </a:lnTo>
                    <a:lnTo>
                      <a:pt x="72" y="348"/>
                    </a:lnTo>
                    <a:lnTo>
                      <a:pt x="72" y="346"/>
                    </a:lnTo>
                    <a:lnTo>
                      <a:pt x="73" y="340"/>
                    </a:lnTo>
                    <a:lnTo>
                      <a:pt x="76" y="334"/>
                    </a:lnTo>
                    <a:lnTo>
                      <a:pt x="77" y="325"/>
                    </a:lnTo>
                    <a:lnTo>
                      <a:pt x="80" y="318"/>
                    </a:lnTo>
                    <a:lnTo>
                      <a:pt x="82" y="313"/>
                    </a:lnTo>
                    <a:lnTo>
                      <a:pt x="85" y="308"/>
                    </a:lnTo>
                    <a:lnTo>
                      <a:pt x="86" y="304"/>
                    </a:lnTo>
                    <a:lnTo>
                      <a:pt x="89" y="300"/>
                    </a:lnTo>
                    <a:lnTo>
                      <a:pt x="90" y="292"/>
                    </a:lnTo>
                    <a:lnTo>
                      <a:pt x="93" y="288"/>
                    </a:lnTo>
                    <a:lnTo>
                      <a:pt x="96" y="282"/>
                    </a:lnTo>
                    <a:lnTo>
                      <a:pt x="99" y="277"/>
                    </a:lnTo>
                    <a:lnTo>
                      <a:pt x="102" y="269"/>
                    </a:lnTo>
                    <a:lnTo>
                      <a:pt x="106" y="264"/>
                    </a:lnTo>
                    <a:lnTo>
                      <a:pt x="111" y="258"/>
                    </a:lnTo>
                    <a:lnTo>
                      <a:pt x="115" y="252"/>
                    </a:lnTo>
                    <a:lnTo>
                      <a:pt x="119" y="245"/>
                    </a:lnTo>
                    <a:lnTo>
                      <a:pt x="123" y="239"/>
                    </a:lnTo>
                    <a:lnTo>
                      <a:pt x="129" y="232"/>
                    </a:lnTo>
                    <a:lnTo>
                      <a:pt x="135" y="226"/>
                    </a:lnTo>
                    <a:lnTo>
                      <a:pt x="139" y="219"/>
                    </a:lnTo>
                    <a:lnTo>
                      <a:pt x="145" y="214"/>
                    </a:lnTo>
                    <a:lnTo>
                      <a:pt x="152" y="206"/>
                    </a:lnTo>
                    <a:lnTo>
                      <a:pt x="159" y="201"/>
                    </a:lnTo>
                    <a:lnTo>
                      <a:pt x="164" y="192"/>
                    </a:lnTo>
                    <a:lnTo>
                      <a:pt x="171" y="186"/>
                    </a:lnTo>
                    <a:lnTo>
                      <a:pt x="178" y="179"/>
                    </a:lnTo>
                    <a:lnTo>
                      <a:pt x="187" y="173"/>
                    </a:lnTo>
                    <a:lnTo>
                      <a:pt x="194" y="166"/>
                    </a:lnTo>
                    <a:lnTo>
                      <a:pt x="202" y="160"/>
                    </a:lnTo>
                    <a:lnTo>
                      <a:pt x="211" y="153"/>
                    </a:lnTo>
                    <a:lnTo>
                      <a:pt x="221" y="148"/>
                    </a:lnTo>
                    <a:lnTo>
                      <a:pt x="230" y="142"/>
                    </a:lnTo>
                    <a:lnTo>
                      <a:pt x="238" y="136"/>
                    </a:lnTo>
                    <a:lnTo>
                      <a:pt x="248" y="130"/>
                    </a:lnTo>
                    <a:lnTo>
                      <a:pt x="260" y="126"/>
                    </a:lnTo>
                    <a:lnTo>
                      <a:pt x="270" y="119"/>
                    </a:lnTo>
                    <a:lnTo>
                      <a:pt x="281" y="115"/>
                    </a:lnTo>
                    <a:lnTo>
                      <a:pt x="293" y="110"/>
                    </a:lnTo>
                    <a:lnTo>
                      <a:pt x="306" y="106"/>
                    </a:lnTo>
                    <a:lnTo>
                      <a:pt x="317" y="100"/>
                    </a:lnTo>
                    <a:lnTo>
                      <a:pt x="330" y="96"/>
                    </a:lnTo>
                    <a:lnTo>
                      <a:pt x="343" y="92"/>
                    </a:lnTo>
                    <a:lnTo>
                      <a:pt x="359" y="89"/>
                    </a:lnTo>
                    <a:lnTo>
                      <a:pt x="372" y="83"/>
                    </a:lnTo>
                    <a:lnTo>
                      <a:pt x="388" y="82"/>
                    </a:lnTo>
                    <a:lnTo>
                      <a:pt x="402" y="79"/>
                    </a:lnTo>
                    <a:lnTo>
                      <a:pt x="418" y="76"/>
                    </a:lnTo>
                    <a:lnTo>
                      <a:pt x="434" y="73"/>
                    </a:lnTo>
                    <a:lnTo>
                      <a:pt x="451" y="71"/>
                    </a:lnTo>
                    <a:lnTo>
                      <a:pt x="468" y="70"/>
                    </a:lnTo>
                    <a:lnTo>
                      <a:pt x="487" y="69"/>
                    </a:lnTo>
                    <a:lnTo>
                      <a:pt x="504" y="69"/>
                    </a:lnTo>
                    <a:lnTo>
                      <a:pt x="523" y="69"/>
                    </a:lnTo>
                    <a:lnTo>
                      <a:pt x="542" y="69"/>
                    </a:lnTo>
                    <a:lnTo>
                      <a:pt x="562" y="70"/>
                    </a:lnTo>
                    <a:lnTo>
                      <a:pt x="580" y="70"/>
                    </a:lnTo>
                    <a:lnTo>
                      <a:pt x="600" y="71"/>
                    </a:lnTo>
                    <a:lnTo>
                      <a:pt x="618" y="73"/>
                    </a:lnTo>
                    <a:lnTo>
                      <a:pt x="636" y="74"/>
                    </a:lnTo>
                    <a:lnTo>
                      <a:pt x="654" y="77"/>
                    </a:lnTo>
                    <a:lnTo>
                      <a:pt x="671" y="80"/>
                    </a:lnTo>
                    <a:lnTo>
                      <a:pt x="688" y="82"/>
                    </a:lnTo>
                    <a:lnTo>
                      <a:pt x="704" y="86"/>
                    </a:lnTo>
                    <a:lnTo>
                      <a:pt x="720" y="89"/>
                    </a:lnTo>
                    <a:lnTo>
                      <a:pt x="734" y="93"/>
                    </a:lnTo>
                    <a:lnTo>
                      <a:pt x="748" y="96"/>
                    </a:lnTo>
                    <a:lnTo>
                      <a:pt x="763" y="102"/>
                    </a:lnTo>
                    <a:lnTo>
                      <a:pt x="776" y="104"/>
                    </a:lnTo>
                    <a:lnTo>
                      <a:pt x="790" y="110"/>
                    </a:lnTo>
                    <a:lnTo>
                      <a:pt x="803" y="115"/>
                    </a:lnTo>
                    <a:lnTo>
                      <a:pt x="816" y="120"/>
                    </a:lnTo>
                    <a:lnTo>
                      <a:pt x="827" y="126"/>
                    </a:lnTo>
                    <a:lnTo>
                      <a:pt x="837" y="130"/>
                    </a:lnTo>
                    <a:lnTo>
                      <a:pt x="849" y="136"/>
                    </a:lnTo>
                    <a:lnTo>
                      <a:pt x="860" y="142"/>
                    </a:lnTo>
                    <a:lnTo>
                      <a:pt x="869" y="148"/>
                    </a:lnTo>
                    <a:lnTo>
                      <a:pt x="879" y="153"/>
                    </a:lnTo>
                    <a:lnTo>
                      <a:pt x="889" y="159"/>
                    </a:lnTo>
                    <a:lnTo>
                      <a:pt x="899" y="166"/>
                    </a:lnTo>
                    <a:lnTo>
                      <a:pt x="906" y="172"/>
                    </a:lnTo>
                    <a:lnTo>
                      <a:pt x="915" y="179"/>
                    </a:lnTo>
                    <a:lnTo>
                      <a:pt x="924" y="185"/>
                    </a:lnTo>
                    <a:lnTo>
                      <a:pt x="931" y="192"/>
                    </a:lnTo>
                    <a:lnTo>
                      <a:pt x="938" y="198"/>
                    </a:lnTo>
                    <a:lnTo>
                      <a:pt x="945" y="205"/>
                    </a:lnTo>
                    <a:lnTo>
                      <a:pt x="952" y="212"/>
                    </a:lnTo>
                    <a:lnTo>
                      <a:pt x="958" y="218"/>
                    </a:lnTo>
                    <a:lnTo>
                      <a:pt x="964" y="225"/>
                    </a:lnTo>
                    <a:lnTo>
                      <a:pt x="970" y="231"/>
                    </a:lnTo>
                    <a:lnTo>
                      <a:pt x="974" y="236"/>
                    </a:lnTo>
                    <a:lnTo>
                      <a:pt x="980" y="244"/>
                    </a:lnTo>
                    <a:lnTo>
                      <a:pt x="984" y="249"/>
                    </a:lnTo>
                    <a:lnTo>
                      <a:pt x="990" y="255"/>
                    </a:lnTo>
                    <a:lnTo>
                      <a:pt x="994" y="262"/>
                    </a:lnTo>
                    <a:lnTo>
                      <a:pt x="998" y="268"/>
                    </a:lnTo>
                    <a:lnTo>
                      <a:pt x="1000" y="274"/>
                    </a:lnTo>
                    <a:lnTo>
                      <a:pt x="1004" y="280"/>
                    </a:lnTo>
                    <a:lnTo>
                      <a:pt x="1007" y="287"/>
                    </a:lnTo>
                    <a:lnTo>
                      <a:pt x="1011" y="292"/>
                    </a:lnTo>
                    <a:lnTo>
                      <a:pt x="1013" y="297"/>
                    </a:lnTo>
                    <a:lnTo>
                      <a:pt x="1016" y="302"/>
                    </a:lnTo>
                    <a:lnTo>
                      <a:pt x="1018" y="308"/>
                    </a:lnTo>
                    <a:lnTo>
                      <a:pt x="1021" y="314"/>
                    </a:lnTo>
                    <a:lnTo>
                      <a:pt x="1024" y="323"/>
                    </a:lnTo>
                    <a:lnTo>
                      <a:pt x="1027" y="331"/>
                    </a:lnTo>
                    <a:lnTo>
                      <a:pt x="1030" y="338"/>
                    </a:lnTo>
                    <a:lnTo>
                      <a:pt x="1033" y="346"/>
                    </a:lnTo>
                    <a:lnTo>
                      <a:pt x="1033" y="350"/>
                    </a:lnTo>
                    <a:lnTo>
                      <a:pt x="1036" y="354"/>
                    </a:lnTo>
                    <a:lnTo>
                      <a:pt x="1036" y="357"/>
                    </a:lnTo>
                    <a:lnTo>
                      <a:pt x="1037" y="358"/>
                    </a:lnTo>
                    <a:lnTo>
                      <a:pt x="1110" y="348"/>
                    </a:lnTo>
                    <a:lnTo>
                      <a:pt x="1109" y="346"/>
                    </a:lnTo>
                    <a:lnTo>
                      <a:pt x="1108" y="344"/>
                    </a:lnTo>
                    <a:lnTo>
                      <a:pt x="1106" y="338"/>
                    </a:lnTo>
                    <a:lnTo>
                      <a:pt x="1106" y="333"/>
                    </a:lnTo>
                    <a:lnTo>
                      <a:pt x="1103" y="328"/>
                    </a:lnTo>
                    <a:lnTo>
                      <a:pt x="1103" y="324"/>
                    </a:lnTo>
                    <a:lnTo>
                      <a:pt x="1102" y="320"/>
                    </a:lnTo>
                    <a:lnTo>
                      <a:pt x="1100" y="315"/>
                    </a:lnTo>
                    <a:lnTo>
                      <a:pt x="1097" y="311"/>
                    </a:lnTo>
                    <a:lnTo>
                      <a:pt x="1096" y="305"/>
                    </a:lnTo>
                    <a:lnTo>
                      <a:pt x="1095" y="300"/>
                    </a:lnTo>
                    <a:lnTo>
                      <a:pt x="1093" y="295"/>
                    </a:lnTo>
                    <a:lnTo>
                      <a:pt x="1089" y="288"/>
                    </a:lnTo>
                    <a:lnTo>
                      <a:pt x="1086" y="282"/>
                    </a:lnTo>
                    <a:lnTo>
                      <a:pt x="1083" y="275"/>
                    </a:lnTo>
                    <a:lnTo>
                      <a:pt x="1080" y="268"/>
                    </a:lnTo>
                    <a:lnTo>
                      <a:pt x="1076" y="262"/>
                    </a:lnTo>
                    <a:lnTo>
                      <a:pt x="1073" y="255"/>
                    </a:lnTo>
                    <a:lnTo>
                      <a:pt x="1069" y="248"/>
                    </a:lnTo>
                    <a:lnTo>
                      <a:pt x="1064" y="241"/>
                    </a:lnTo>
                    <a:lnTo>
                      <a:pt x="1060" y="234"/>
                    </a:lnTo>
                    <a:lnTo>
                      <a:pt x="1054" y="225"/>
                    </a:lnTo>
                    <a:lnTo>
                      <a:pt x="1049" y="218"/>
                    </a:lnTo>
                    <a:lnTo>
                      <a:pt x="1044" y="211"/>
                    </a:lnTo>
                    <a:lnTo>
                      <a:pt x="1037" y="202"/>
                    </a:lnTo>
                    <a:lnTo>
                      <a:pt x="1031" y="195"/>
                    </a:lnTo>
                    <a:lnTo>
                      <a:pt x="1026" y="188"/>
                    </a:lnTo>
                    <a:lnTo>
                      <a:pt x="1020" y="181"/>
                    </a:lnTo>
                    <a:lnTo>
                      <a:pt x="1011" y="172"/>
                    </a:lnTo>
                    <a:lnTo>
                      <a:pt x="1004" y="163"/>
                    </a:lnTo>
                    <a:lnTo>
                      <a:pt x="995" y="156"/>
                    </a:lnTo>
                    <a:lnTo>
                      <a:pt x="987" y="148"/>
                    </a:lnTo>
                    <a:lnTo>
                      <a:pt x="978" y="140"/>
                    </a:lnTo>
                    <a:lnTo>
                      <a:pt x="970" y="132"/>
                    </a:lnTo>
                    <a:lnTo>
                      <a:pt x="960" y="125"/>
                    </a:lnTo>
                    <a:lnTo>
                      <a:pt x="950" y="116"/>
                    </a:lnTo>
                    <a:lnTo>
                      <a:pt x="939" y="109"/>
                    </a:lnTo>
                    <a:lnTo>
                      <a:pt x="928" y="102"/>
                    </a:lnTo>
                    <a:lnTo>
                      <a:pt x="916" y="94"/>
                    </a:lnTo>
                    <a:lnTo>
                      <a:pt x="906" y="89"/>
                    </a:lnTo>
                    <a:lnTo>
                      <a:pt x="892" y="80"/>
                    </a:lnTo>
                    <a:lnTo>
                      <a:pt x="881" y="74"/>
                    </a:lnTo>
                    <a:lnTo>
                      <a:pt x="868" y="67"/>
                    </a:lnTo>
                    <a:lnTo>
                      <a:pt x="855" y="61"/>
                    </a:lnTo>
                    <a:lnTo>
                      <a:pt x="840" y="56"/>
                    </a:lnTo>
                    <a:lnTo>
                      <a:pt x="825" y="49"/>
                    </a:lnTo>
                    <a:lnTo>
                      <a:pt x="809" y="44"/>
                    </a:lnTo>
                    <a:lnTo>
                      <a:pt x="794" y="38"/>
                    </a:lnTo>
                    <a:lnTo>
                      <a:pt x="779" y="33"/>
                    </a:lnTo>
                    <a:lnTo>
                      <a:pt x="761" y="28"/>
                    </a:lnTo>
                    <a:lnTo>
                      <a:pt x="744" y="24"/>
                    </a:lnTo>
                    <a:lnTo>
                      <a:pt x="727" y="21"/>
                    </a:lnTo>
                    <a:lnTo>
                      <a:pt x="708" y="17"/>
                    </a:lnTo>
                    <a:lnTo>
                      <a:pt x="689" y="14"/>
                    </a:lnTo>
                    <a:lnTo>
                      <a:pt x="669" y="11"/>
                    </a:lnTo>
                    <a:lnTo>
                      <a:pt x="651" y="8"/>
                    </a:lnTo>
                    <a:lnTo>
                      <a:pt x="629" y="5"/>
                    </a:lnTo>
                    <a:lnTo>
                      <a:pt x="609" y="4"/>
                    </a:lnTo>
                    <a:lnTo>
                      <a:pt x="586" y="3"/>
                    </a:lnTo>
                    <a:lnTo>
                      <a:pt x="564" y="3"/>
                    </a:lnTo>
                    <a:lnTo>
                      <a:pt x="56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4"/>
              <p:cNvSpPr>
                <a:spLocks/>
              </p:cNvSpPr>
              <p:nvPr/>
            </p:nvSpPr>
            <p:spPr bwMode="auto">
              <a:xfrm>
                <a:off x="4276726" y="2967038"/>
                <a:ext cx="557213" cy="34925"/>
              </a:xfrm>
              <a:custGeom>
                <a:avLst/>
                <a:gdLst>
                  <a:gd name="T0" fmla="*/ 0 w 1055"/>
                  <a:gd name="T1" fmla="*/ 67 h 67"/>
                  <a:gd name="T2" fmla="*/ 1055 w 1055"/>
                  <a:gd name="T3" fmla="*/ 67 h 67"/>
                  <a:gd name="T4" fmla="*/ 1055 w 1055"/>
                  <a:gd name="T5" fmla="*/ 0 h 67"/>
                  <a:gd name="T6" fmla="*/ 0 w 1055"/>
                  <a:gd name="T7" fmla="*/ 0 h 67"/>
                  <a:gd name="T8" fmla="*/ 0 w 1055"/>
                  <a:gd name="T9" fmla="*/ 67 h 67"/>
                  <a:gd name="T10" fmla="*/ 0 w 1055"/>
                  <a:gd name="T11" fmla="*/ 67 h 67"/>
                </a:gdLst>
                <a:ahLst/>
                <a:cxnLst>
                  <a:cxn ang="0">
                    <a:pos x="T0" y="T1"/>
                  </a:cxn>
                  <a:cxn ang="0">
                    <a:pos x="T2" y="T3"/>
                  </a:cxn>
                  <a:cxn ang="0">
                    <a:pos x="T4" y="T5"/>
                  </a:cxn>
                  <a:cxn ang="0">
                    <a:pos x="T6" y="T7"/>
                  </a:cxn>
                  <a:cxn ang="0">
                    <a:pos x="T8" y="T9"/>
                  </a:cxn>
                  <a:cxn ang="0">
                    <a:pos x="T10" y="T11"/>
                  </a:cxn>
                </a:cxnLst>
                <a:rect l="0" t="0" r="r" b="b"/>
                <a:pathLst>
                  <a:path w="1055" h="67">
                    <a:moveTo>
                      <a:pt x="0" y="67"/>
                    </a:moveTo>
                    <a:lnTo>
                      <a:pt x="1055" y="67"/>
                    </a:lnTo>
                    <a:lnTo>
                      <a:pt x="1055" y="0"/>
                    </a:lnTo>
                    <a:lnTo>
                      <a:pt x="0" y="0"/>
                    </a:lnTo>
                    <a:lnTo>
                      <a:pt x="0" y="67"/>
                    </a:lnTo>
                    <a:lnTo>
                      <a:pt x="0" y="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5"/>
              <p:cNvSpPr>
                <a:spLocks/>
              </p:cNvSpPr>
              <p:nvPr/>
            </p:nvSpPr>
            <p:spPr bwMode="auto">
              <a:xfrm>
                <a:off x="4532313" y="1414463"/>
                <a:ext cx="869950" cy="1512888"/>
              </a:xfrm>
              <a:custGeom>
                <a:avLst/>
                <a:gdLst>
                  <a:gd name="T0" fmla="*/ 1577 w 1646"/>
                  <a:gd name="T1" fmla="*/ 781 h 2858"/>
                  <a:gd name="T2" fmla="*/ 1511 w 1646"/>
                  <a:gd name="T3" fmla="*/ 630 h 2858"/>
                  <a:gd name="T4" fmla="*/ 1432 w 1646"/>
                  <a:gd name="T5" fmla="*/ 494 h 2858"/>
                  <a:gd name="T6" fmla="*/ 1345 w 1646"/>
                  <a:gd name="T7" fmla="*/ 370 h 2858"/>
                  <a:gd name="T8" fmla="*/ 1253 w 1646"/>
                  <a:gd name="T9" fmla="*/ 264 h 2858"/>
                  <a:gd name="T10" fmla="*/ 1162 w 1646"/>
                  <a:gd name="T11" fmla="*/ 171 h 2858"/>
                  <a:gd name="T12" fmla="*/ 1080 w 1646"/>
                  <a:gd name="T13" fmla="*/ 99 h 2858"/>
                  <a:gd name="T14" fmla="*/ 1008 w 1646"/>
                  <a:gd name="T15" fmla="*/ 42 h 2858"/>
                  <a:gd name="T16" fmla="*/ 957 w 1646"/>
                  <a:gd name="T17" fmla="*/ 6 h 2858"/>
                  <a:gd name="T18" fmla="*/ 921 w 1646"/>
                  <a:gd name="T19" fmla="*/ 66 h 2858"/>
                  <a:gd name="T20" fmla="*/ 965 w 1646"/>
                  <a:gd name="T21" fmla="*/ 98 h 2858"/>
                  <a:gd name="T22" fmla="*/ 1033 w 1646"/>
                  <a:gd name="T23" fmla="*/ 152 h 2858"/>
                  <a:gd name="T24" fmla="*/ 1116 w 1646"/>
                  <a:gd name="T25" fmla="*/ 225 h 2858"/>
                  <a:gd name="T26" fmla="*/ 1210 w 1646"/>
                  <a:gd name="T27" fmla="*/ 321 h 2858"/>
                  <a:gd name="T28" fmla="*/ 1304 w 1646"/>
                  <a:gd name="T29" fmla="*/ 435 h 2858"/>
                  <a:gd name="T30" fmla="*/ 1395 w 1646"/>
                  <a:gd name="T31" fmla="*/ 568 h 2858"/>
                  <a:gd name="T32" fmla="*/ 1474 w 1646"/>
                  <a:gd name="T33" fmla="*/ 716 h 2858"/>
                  <a:gd name="T34" fmla="*/ 1534 w 1646"/>
                  <a:gd name="T35" fmla="*/ 882 h 2858"/>
                  <a:gd name="T36" fmla="*/ 1560 w 1646"/>
                  <a:gd name="T37" fmla="*/ 1007 h 2858"/>
                  <a:gd name="T38" fmla="*/ 1572 w 1646"/>
                  <a:gd name="T39" fmla="*/ 1112 h 2858"/>
                  <a:gd name="T40" fmla="*/ 1569 w 1646"/>
                  <a:gd name="T41" fmla="*/ 1215 h 2858"/>
                  <a:gd name="T42" fmla="*/ 1557 w 1646"/>
                  <a:gd name="T43" fmla="*/ 1319 h 2858"/>
                  <a:gd name="T44" fmla="*/ 1536 w 1646"/>
                  <a:gd name="T45" fmla="*/ 1422 h 2858"/>
                  <a:gd name="T46" fmla="*/ 1501 w 1646"/>
                  <a:gd name="T47" fmla="*/ 1527 h 2858"/>
                  <a:gd name="T48" fmla="*/ 1457 w 1646"/>
                  <a:gd name="T49" fmla="*/ 1629 h 2858"/>
                  <a:gd name="T50" fmla="*/ 1402 w 1646"/>
                  <a:gd name="T51" fmla="*/ 1732 h 2858"/>
                  <a:gd name="T52" fmla="*/ 1335 w 1646"/>
                  <a:gd name="T53" fmla="*/ 1834 h 2858"/>
                  <a:gd name="T54" fmla="*/ 1220 w 1646"/>
                  <a:gd name="T55" fmla="*/ 1972 h 2858"/>
                  <a:gd name="T56" fmla="*/ 1053 w 1646"/>
                  <a:gd name="T57" fmla="*/ 2105 h 2858"/>
                  <a:gd name="T58" fmla="*/ 875 w 1646"/>
                  <a:gd name="T59" fmla="*/ 2208 h 2858"/>
                  <a:gd name="T60" fmla="*/ 692 w 1646"/>
                  <a:gd name="T61" fmla="*/ 2280 h 2858"/>
                  <a:gd name="T62" fmla="*/ 514 w 1646"/>
                  <a:gd name="T63" fmla="*/ 2332 h 2858"/>
                  <a:gd name="T64" fmla="*/ 352 w 1646"/>
                  <a:gd name="T65" fmla="*/ 2362 h 2858"/>
                  <a:gd name="T66" fmla="*/ 214 w 1646"/>
                  <a:gd name="T67" fmla="*/ 2378 h 2858"/>
                  <a:gd name="T68" fmla="*/ 109 w 1646"/>
                  <a:gd name="T69" fmla="*/ 2383 h 2858"/>
                  <a:gd name="T70" fmla="*/ 50 w 1646"/>
                  <a:gd name="T71" fmla="*/ 2386 h 2858"/>
                  <a:gd name="T72" fmla="*/ 0 w 1646"/>
                  <a:gd name="T73" fmla="*/ 2390 h 2858"/>
                  <a:gd name="T74" fmla="*/ 10 w 1646"/>
                  <a:gd name="T75" fmla="*/ 2858 h 2858"/>
                  <a:gd name="T76" fmla="*/ 123 w 1646"/>
                  <a:gd name="T77" fmla="*/ 2452 h 2858"/>
                  <a:gd name="T78" fmla="*/ 224 w 1646"/>
                  <a:gd name="T79" fmla="*/ 2446 h 2858"/>
                  <a:gd name="T80" fmla="*/ 349 w 1646"/>
                  <a:gd name="T81" fmla="*/ 2432 h 2858"/>
                  <a:gd name="T82" fmla="*/ 497 w 1646"/>
                  <a:gd name="T83" fmla="*/ 2408 h 2858"/>
                  <a:gd name="T84" fmla="*/ 658 w 1646"/>
                  <a:gd name="T85" fmla="*/ 2366 h 2858"/>
                  <a:gd name="T86" fmla="*/ 826 w 1646"/>
                  <a:gd name="T87" fmla="*/ 2307 h 2858"/>
                  <a:gd name="T88" fmla="*/ 994 w 1646"/>
                  <a:gd name="T89" fmla="*/ 2225 h 2858"/>
                  <a:gd name="T90" fmla="*/ 1155 w 1646"/>
                  <a:gd name="T91" fmla="*/ 2119 h 2858"/>
                  <a:gd name="T92" fmla="*/ 1304 w 1646"/>
                  <a:gd name="T93" fmla="*/ 1983 h 2858"/>
                  <a:gd name="T94" fmla="*/ 1396 w 1646"/>
                  <a:gd name="T95" fmla="*/ 1871 h 2858"/>
                  <a:gd name="T96" fmla="*/ 1448 w 1646"/>
                  <a:gd name="T97" fmla="*/ 1792 h 2858"/>
                  <a:gd name="T98" fmla="*/ 1494 w 1646"/>
                  <a:gd name="T99" fmla="*/ 1713 h 2858"/>
                  <a:gd name="T100" fmla="*/ 1536 w 1646"/>
                  <a:gd name="T101" fmla="*/ 1633 h 2858"/>
                  <a:gd name="T102" fmla="*/ 1570 w 1646"/>
                  <a:gd name="T103" fmla="*/ 1554 h 2858"/>
                  <a:gd name="T104" fmla="*/ 1596 w 1646"/>
                  <a:gd name="T105" fmla="*/ 1472 h 2858"/>
                  <a:gd name="T106" fmla="*/ 1618 w 1646"/>
                  <a:gd name="T107" fmla="*/ 1393 h 2858"/>
                  <a:gd name="T108" fmla="*/ 1632 w 1646"/>
                  <a:gd name="T109" fmla="*/ 1311 h 2858"/>
                  <a:gd name="T110" fmla="*/ 1643 w 1646"/>
                  <a:gd name="T111" fmla="*/ 1233 h 2858"/>
                  <a:gd name="T112" fmla="*/ 1645 w 1646"/>
                  <a:gd name="T113" fmla="*/ 1161 h 2858"/>
                  <a:gd name="T114" fmla="*/ 1643 w 1646"/>
                  <a:gd name="T115" fmla="*/ 1103 h 2858"/>
                  <a:gd name="T116" fmla="*/ 1638 w 1646"/>
                  <a:gd name="T117" fmla="*/ 1045 h 2858"/>
                  <a:gd name="T118" fmla="*/ 1630 w 1646"/>
                  <a:gd name="T119" fmla="*/ 986 h 2858"/>
                  <a:gd name="T120" fmla="*/ 1619 w 1646"/>
                  <a:gd name="T121" fmla="*/ 928 h 28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46" h="2858">
                    <a:moveTo>
                      <a:pt x="1619" y="920"/>
                    </a:moveTo>
                    <a:lnTo>
                      <a:pt x="1612" y="895"/>
                    </a:lnTo>
                    <a:lnTo>
                      <a:pt x="1606" y="872"/>
                    </a:lnTo>
                    <a:lnTo>
                      <a:pt x="1599" y="849"/>
                    </a:lnTo>
                    <a:lnTo>
                      <a:pt x="1593" y="827"/>
                    </a:lnTo>
                    <a:lnTo>
                      <a:pt x="1584" y="804"/>
                    </a:lnTo>
                    <a:lnTo>
                      <a:pt x="1577" y="781"/>
                    </a:lnTo>
                    <a:lnTo>
                      <a:pt x="1569" y="758"/>
                    </a:lnTo>
                    <a:lnTo>
                      <a:pt x="1560" y="738"/>
                    </a:lnTo>
                    <a:lnTo>
                      <a:pt x="1551" y="715"/>
                    </a:lnTo>
                    <a:lnTo>
                      <a:pt x="1541" y="693"/>
                    </a:lnTo>
                    <a:lnTo>
                      <a:pt x="1531" y="672"/>
                    </a:lnTo>
                    <a:lnTo>
                      <a:pt x="1523" y="651"/>
                    </a:lnTo>
                    <a:lnTo>
                      <a:pt x="1511" y="630"/>
                    </a:lnTo>
                    <a:lnTo>
                      <a:pt x="1501" y="610"/>
                    </a:lnTo>
                    <a:lnTo>
                      <a:pt x="1490" y="590"/>
                    </a:lnTo>
                    <a:lnTo>
                      <a:pt x="1480" y="571"/>
                    </a:lnTo>
                    <a:lnTo>
                      <a:pt x="1468" y="551"/>
                    </a:lnTo>
                    <a:lnTo>
                      <a:pt x="1457" y="531"/>
                    </a:lnTo>
                    <a:lnTo>
                      <a:pt x="1444" y="512"/>
                    </a:lnTo>
                    <a:lnTo>
                      <a:pt x="1432" y="494"/>
                    </a:lnTo>
                    <a:lnTo>
                      <a:pt x="1419" y="475"/>
                    </a:lnTo>
                    <a:lnTo>
                      <a:pt x="1408" y="456"/>
                    </a:lnTo>
                    <a:lnTo>
                      <a:pt x="1395" y="439"/>
                    </a:lnTo>
                    <a:lnTo>
                      <a:pt x="1383" y="422"/>
                    </a:lnTo>
                    <a:lnTo>
                      <a:pt x="1370" y="403"/>
                    </a:lnTo>
                    <a:lnTo>
                      <a:pt x="1358" y="387"/>
                    </a:lnTo>
                    <a:lnTo>
                      <a:pt x="1345" y="370"/>
                    </a:lnTo>
                    <a:lnTo>
                      <a:pt x="1332" y="354"/>
                    </a:lnTo>
                    <a:lnTo>
                      <a:pt x="1319" y="339"/>
                    </a:lnTo>
                    <a:lnTo>
                      <a:pt x="1306" y="323"/>
                    </a:lnTo>
                    <a:lnTo>
                      <a:pt x="1291" y="307"/>
                    </a:lnTo>
                    <a:lnTo>
                      <a:pt x="1278" y="293"/>
                    </a:lnTo>
                    <a:lnTo>
                      <a:pt x="1266" y="278"/>
                    </a:lnTo>
                    <a:lnTo>
                      <a:pt x="1253" y="264"/>
                    </a:lnTo>
                    <a:lnTo>
                      <a:pt x="1240" y="250"/>
                    </a:lnTo>
                    <a:lnTo>
                      <a:pt x="1227" y="237"/>
                    </a:lnTo>
                    <a:lnTo>
                      <a:pt x="1212" y="222"/>
                    </a:lnTo>
                    <a:lnTo>
                      <a:pt x="1199" y="210"/>
                    </a:lnTo>
                    <a:lnTo>
                      <a:pt x="1187" y="197"/>
                    </a:lnTo>
                    <a:lnTo>
                      <a:pt x="1175" y="184"/>
                    </a:lnTo>
                    <a:lnTo>
                      <a:pt x="1162" y="171"/>
                    </a:lnTo>
                    <a:lnTo>
                      <a:pt x="1149" y="159"/>
                    </a:lnTo>
                    <a:lnTo>
                      <a:pt x="1138" y="148"/>
                    </a:lnTo>
                    <a:lnTo>
                      <a:pt x="1126" y="138"/>
                    </a:lnTo>
                    <a:lnTo>
                      <a:pt x="1113" y="128"/>
                    </a:lnTo>
                    <a:lnTo>
                      <a:pt x="1102" y="118"/>
                    </a:lnTo>
                    <a:lnTo>
                      <a:pt x="1090" y="108"/>
                    </a:lnTo>
                    <a:lnTo>
                      <a:pt x="1080" y="99"/>
                    </a:lnTo>
                    <a:lnTo>
                      <a:pt x="1069" y="89"/>
                    </a:lnTo>
                    <a:lnTo>
                      <a:pt x="1057" y="80"/>
                    </a:lnTo>
                    <a:lnTo>
                      <a:pt x="1047" y="72"/>
                    </a:lnTo>
                    <a:lnTo>
                      <a:pt x="1037" y="65"/>
                    </a:lnTo>
                    <a:lnTo>
                      <a:pt x="1027" y="56"/>
                    </a:lnTo>
                    <a:lnTo>
                      <a:pt x="1018" y="49"/>
                    </a:lnTo>
                    <a:lnTo>
                      <a:pt x="1008" y="42"/>
                    </a:lnTo>
                    <a:lnTo>
                      <a:pt x="1001" y="36"/>
                    </a:lnTo>
                    <a:lnTo>
                      <a:pt x="993" y="29"/>
                    </a:lnTo>
                    <a:lnTo>
                      <a:pt x="984" y="24"/>
                    </a:lnTo>
                    <a:lnTo>
                      <a:pt x="977" y="19"/>
                    </a:lnTo>
                    <a:lnTo>
                      <a:pt x="970" y="14"/>
                    </a:lnTo>
                    <a:lnTo>
                      <a:pt x="962" y="9"/>
                    </a:lnTo>
                    <a:lnTo>
                      <a:pt x="957" y="6"/>
                    </a:lnTo>
                    <a:lnTo>
                      <a:pt x="951" y="3"/>
                    </a:lnTo>
                    <a:lnTo>
                      <a:pt x="947" y="0"/>
                    </a:lnTo>
                    <a:lnTo>
                      <a:pt x="908" y="57"/>
                    </a:lnTo>
                    <a:lnTo>
                      <a:pt x="909" y="57"/>
                    </a:lnTo>
                    <a:lnTo>
                      <a:pt x="915" y="62"/>
                    </a:lnTo>
                    <a:lnTo>
                      <a:pt x="916" y="63"/>
                    </a:lnTo>
                    <a:lnTo>
                      <a:pt x="921" y="66"/>
                    </a:lnTo>
                    <a:lnTo>
                      <a:pt x="925" y="69"/>
                    </a:lnTo>
                    <a:lnTo>
                      <a:pt x="932" y="73"/>
                    </a:lnTo>
                    <a:lnTo>
                      <a:pt x="937" y="78"/>
                    </a:lnTo>
                    <a:lnTo>
                      <a:pt x="942" y="82"/>
                    </a:lnTo>
                    <a:lnTo>
                      <a:pt x="950" y="86"/>
                    </a:lnTo>
                    <a:lnTo>
                      <a:pt x="958" y="93"/>
                    </a:lnTo>
                    <a:lnTo>
                      <a:pt x="965" y="98"/>
                    </a:lnTo>
                    <a:lnTo>
                      <a:pt x="974" y="105"/>
                    </a:lnTo>
                    <a:lnTo>
                      <a:pt x="983" y="112"/>
                    </a:lnTo>
                    <a:lnTo>
                      <a:pt x="993" y="119"/>
                    </a:lnTo>
                    <a:lnTo>
                      <a:pt x="1001" y="126"/>
                    </a:lnTo>
                    <a:lnTo>
                      <a:pt x="1011" y="135"/>
                    </a:lnTo>
                    <a:lnTo>
                      <a:pt x="1021" y="142"/>
                    </a:lnTo>
                    <a:lnTo>
                      <a:pt x="1033" y="152"/>
                    </a:lnTo>
                    <a:lnTo>
                      <a:pt x="1044" y="161"/>
                    </a:lnTo>
                    <a:lnTo>
                      <a:pt x="1054" y="171"/>
                    </a:lnTo>
                    <a:lnTo>
                      <a:pt x="1066" y="181"/>
                    </a:lnTo>
                    <a:lnTo>
                      <a:pt x="1079" y="192"/>
                    </a:lnTo>
                    <a:lnTo>
                      <a:pt x="1092" y="204"/>
                    </a:lnTo>
                    <a:lnTo>
                      <a:pt x="1103" y="214"/>
                    </a:lnTo>
                    <a:lnTo>
                      <a:pt x="1116" y="225"/>
                    </a:lnTo>
                    <a:lnTo>
                      <a:pt x="1129" y="238"/>
                    </a:lnTo>
                    <a:lnTo>
                      <a:pt x="1142" y="251"/>
                    </a:lnTo>
                    <a:lnTo>
                      <a:pt x="1156" y="264"/>
                    </a:lnTo>
                    <a:lnTo>
                      <a:pt x="1169" y="278"/>
                    </a:lnTo>
                    <a:lnTo>
                      <a:pt x="1184" y="293"/>
                    </a:lnTo>
                    <a:lnTo>
                      <a:pt x="1197" y="306"/>
                    </a:lnTo>
                    <a:lnTo>
                      <a:pt x="1210" y="321"/>
                    </a:lnTo>
                    <a:lnTo>
                      <a:pt x="1224" y="337"/>
                    </a:lnTo>
                    <a:lnTo>
                      <a:pt x="1237" y="353"/>
                    </a:lnTo>
                    <a:lnTo>
                      <a:pt x="1250" y="369"/>
                    </a:lnTo>
                    <a:lnTo>
                      <a:pt x="1264" y="383"/>
                    </a:lnTo>
                    <a:lnTo>
                      <a:pt x="1277" y="400"/>
                    </a:lnTo>
                    <a:lnTo>
                      <a:pt x="1291" y="418"/>
                    </a:lnTo>
                    <a:lnTo>
                      <a:pt x="1304" y="435"/>
                    </a:lnTo>
                    <a:lnTo>
                      <a:pt x="1317" y="452"/>
                    </a:lnTo>
                    <a:lnTo>
                      <a:pt x="1330" y="471"/>
                    </a:lnTo>
                    <a:lnTo>
                      <a:pt x="1345" y="489"/>
                    </a:lnTo>
                    <a:lnTo>
                      <a:pt x="1356" y="508"/>
                    </a:lnTo>
                    <a:lnTo>
                      <a:pt x="1369" y="528"/>
                    </a:lnTo>
                    <a:lnTo>
                      <a:pt x="1382" y="547"/>
                    </a:lnTo>
                    <a:lnTo>
                      <a:pt x="1395" y="568"/>
                    </a:lnTo>
                    <a:lnTo>
                      <a:pt x="1406" y="588"/>
                    </a:lnTo>
                    <a:lnTo>
                      <a:pt x="1419" y="608"/>
                    </a:lnTo>
                    <a:lnTo>
                      <a:pt x="1431" y="630"/>
                    </a:lnTo>
                    <a:lnTo>
                      <a:pt x="1442" y="651"/>
                    </a:lnTo>
                    <a:lnTo>
                      <a:pt x="1452" y="672"/>
                    </a:lnTo>
                    <a:lnTo>
                      <a:pt x="1464" y="695"/>
                    </a:lnTo>
                    <a:lnTo>
                      <a:pt x="1474" y="716"/>
                    </a:lnTo>
                    <a:lnTo>
                      <a:pt x="1484" y="740"/>
                    </a:lnTo>
                    <a:lnTo>
                      <a:pt x="1493" y="762"/>
                    </a:lnTo>
                    <a:lnTo>
                      <a:pt x="1503" y="786"/>
                    </a:lnTo>
                    <a:lnTo>
                      <a:pt x="1511" y="809"/>
                    </a:lnTo>
                    <a:lnTo>
                      <a:pt x="1520" y="835"/>
                    </a:lnTo>
                    <a:lnTo>
                      <a:pt x="1527" y="858"/>
                    </a:lnTo>
                    <a:lnTo>
                      <a:pt x="1534" y="882"/>
                    </a:lnTo>
                    <a:lnTo>
                      <a:pt x="1540" y="908"/>
                    </a:lnTo>
                    <a:lnTo>
                      <a:pt x="1547" y="934"/>
                    </a:lnTo>
                    <a:lnTo>
                      <a:pt x="1550" y="948"/>
                    </a:lnTo>
                    <a:lnTo>
                      <a:pt x="1553" y="963"/>
                    </a:lnTo>
                    <a:lnTo>
                      <a:pt x="1556" y="977"/>
                    </a:lnTo>
                    <a:lnTo>
                      <a:pt x="1557" y="993"/>
                    </a:lnTo>
                    <a:lnTo>
                      <a:pt x="1560" y="1007"/>
                    </a:lnTo>
                    <a:lnTo>
                      <a:pt x="1563" y="1022"/>
                    </a:lnTo>
                    <a:lnTo>
                      <a:pt x="1564" y="1037"/>
                    </a:lnTo>
                    <a:lnTo>
                      <a:pt x="1567" y="1052"/>
                    </a:lnTo>
                    <a:lnTo>
                      <a:pt x="1567" y="1066"/>
                    </a:lnTo>
                    <a:lnTo>
                      <a:pt x="1569" y="1082"/>
                    </a:lnTo>
                    <a:lnTo>
                      <a:pt x="1569" y="1096"/>
                    </a:lnTo>
                    <a:lnTo>
                      <a:pt x="1572" y="1112"/>
                    </a:lnTo>
                    <a:lnTo>
                      <a:pt x="1572" y="1126"/>
                    </a:lnTo>
                    <a:lnTo>
                      <a:pt x="1572" y="1141"/>
                    </a:lnTo>
                    <a:lnTo>
                      <a:pt x="1572" y="1157"/>
                    </a:lnTo>
                    <a:lnTo>
                      <a:pt x="1572" y="1171"/>
                    </a:lnTo>
                    <a:lnTo>
                      <a:pt x="1572" y="1185"/>
                    </a:lnTo>
                    <a:lnTo>
                      <a:pt x="1570" y="1200"/>
                    </a:lnTo>
                    <a:lnTo>
                      <a:pt x="1569" y="1215"/>
                    </a:lnTo>
                    <a:lnTo>
                      <a:pt x="1569" y="1231"/>
                    </a:lnTo>
                    <a:lnTo>
                      <a:pt x="1567" y="1244"/>
                    </a:lnTo>
                    <a:lnTo>
                      <a:pt x="1566" y="1260"/>
                    </a:lnTo>
                    <a:lnTo>
                      <a:pt x="1564" y="1274"/>
                    </a:lnTo>
                    <a:lnTo>
                      <a:pt x="1563" y="1290"/>
                    </a:lnTo>
                    <a:lnTo>
                      <a:pt x="1560" y="1303"/>
                    </a:lnTo>
                    <a:lnTo>
                      <a:pt x="1557" y="1319"/>
                    </a:lnTo>
                    <a:lnTo>
                      <a:pt x="1554" y="1333"/>
                    </a:lnTo>
                    <a:lnTo>
                      <a:pt x="1551" y="1349"/>
                    </a:lnTo>
                    <a:lnTo>
                      <a:pt x="1549" y="1363"/>
                    </a:lnTo>
                    <a:lnTo>
                      <a:pt x="1546" y="1377"/>
                    </a:lnTo>
                    <a:lnTo>
                      <a:pt x="1543" y="1393"/>
                    </a:lnTo>
                    <a:lnTo>
                      <a:pt x="1540" y="1409"/>
                    </a:lnTo>
                    <a:lnTo>
                      <a:pt x="1536" y="1422"/>
                    </a:lnTo>
                    <a:lnTo>
                      <a:pt x="1531" y="1438"/>
                    </a:lnTo>
                    <a:lnTo>
                      <a:pt x="1526" y="1452"/>
                    </a:lnTo>
                    <a:lnTo>
                      <a:pt x="1521" y="1466"/>
                    </a:lnTo>
                    <a:lnTo>
                      <a:pt x="1516" y="1482"/>
                    </a:lnTo>
                    <a:lnTo>
                      <a:pt x="1511" y="1497"/>
                    </a:lnTo>
                    <a:lnTo>
                      <a:pt x="1505" y="1511"/>
                    </a:lnTo>
                    <a:lnTo>
                      <a:pt x="1501" y="1527"/>
                    </a:lnTo>
                    <a:lnTo>
                      <a:pt x="1495" y="1541"/>
                    </a:lnTo>
                    <a:lnTo>
                      <a:pt x="1490" y="1555"/>
                    </a:lnTo>
                    <a:lnTo>
                      <a:pt x="1482" y="1570"/>
                    </a:lnTo>
                    <a:lnTo>
                      <a:pt x="1477" y="1586"/>
                    </a:lnTo>
                    <a:lnTo>
                      <a:pt x="1470" y="1600"/>
                    </a:lnTo>
                    <a:lnTo>
                      <a:pt x="1464" y="1614"/>
                    </a:lnTo>
                    <a:lnTo>
                      <a:pt x="1457" y="1629"/>
                    </a:lnTo>
                    <a:lnTo>
                      <a:pt x="1451" y="1644"/>
                    </a:lnTo>
                    <a:lnTo>
                      <a:pt x="1441" y="1659"/>
                    </a:lnTo>
                    <a:lnTo>
                      <a:pt x="1434" y="1673"/>
                    </a:lnTo>
                    <a:lnTo>
                      <a:pt x="1426" y="1689"/>
                    </a:lnTo>
                    <a:lnTo>
                      <a:pt x="1418" y="1703"/>
                    </a:lnTo>
                    <a:lnTo>
                      <a:pt x="1409" y="1718"/>
                    </a:lnTo>
                    <a:lnTo>
                      <a:pt x="1402" y="1732"/>
                    </a:lnTo>
                    <a:lnTo>
                      <a:pt x="1393" y="1746"/>
                    </a:lnTo>
                    <a:lnTo>
                      <a:pt x="1385" y="1761"/>
                    </a:lnTo>
                    <a:lnTo>
                      <a:pt x="1375" y="1775"/>
                    </a:lnTo>
                    <a:lnTo>
                      <a:pt x="1365" y="1789"/>
                    </a:lnTo>
                    <a:lnTo>
                      <a:pt x="1355" y="1805"/>
                    </a:lnTo>
                    <a:lnTo>
                      <a:pt x="1345" y="1819"/>
                    </a:lnTo>
                    <a:lnTo>
                      <a:pt x="1335" y="1834"/>
                    </a:lnTo>
                    <a:lnTo>
                      <a:pt x="1324" y="1850"/>
                    </a:lnTo>
                    <a:lnTo>
                      <a:pt x="1314" y="1862"/>
                    </a:lnTo>
                    <a:lnTo>
                      <a:pt x="1304" y="1878"/>
                    </a:lnTo>
                    <a:lnTo>
                      <a:pt x="1283" y="1901"/>
                    </a:lnTo>
                    <a:lnTo>
                      <a:pt x="1263" y="1926"/>
                    </a:lnTo>
                    <a:lnTo>
                      <a:pt x="1241" y="1949"/>
                    </a:lnTo>
                    <a:lnTo>
                      <a:pt x="1220" y="1972"/>
                    </a:lnTo>
                    <a:lnTo>
                      <a:pt x="1195" y="1992"/>
                    </a:lnTo>
                    <a:lnTo>
                      <a:pt x="1174" y="2013"/>
                    </a:lnTo>
                    <a:lnTo>
                      <a:pt x="1149" y="2032"/>
                    </a:lnTo>
                    <a:lnTo>
                      <a:pt x="1128" y="2052"/>
                    </a:lnTo>
                    <a:lnTo>
                      <a:pt x="1102" y="2071"/>
                    </a:lnTo>
                    <a:lnTo>
                      <a:pt x="1077" y="2089"/>
                    </a:lnTo>
                    <a:lnTo>
                      <a:pt x="1053" y="2105"/>
                    </a:lnTo>
                    <a:lnTo>
                      <a:pt x="1029" y="2122"/>
                    </a:lnTo>
                    <a:lnTo>
                      <a:pt x="1003" y="2138"/>
                    </a:lnTo>
                    <a:lnTo>
                      <a:pt x="978" y="2154"/>
                    </a:lnTo>
                    <a:lnTo>
                      <a:pt x="952" y="2168"/>
                    </a:lnTo>
                    <a:lnTo>
                      <a:pt x="928" y="2182"/>
                    </a:lnTo>
                    <a:lnTo>
                      <a:pt x="901" y="2195"/>
                    </a:lnTo>
                    <a:lnTo>
                      <a:pt x="875" y="2208"/>
                    </a:lnTo>
                    <a:lnTo>
                      <a:pt x="849" y="2218"/>
                    </a:lnTo>
                    <a:lnTo>
                      <a:pt x="822" y="2231"/>
                    </a:lnTo>
                    <a:lnTo>
                      <a:pt x="796" y="2241"/>
                    </a:lnTo>
                    <a:lnTo>
                      <a:pt x="770" y="2251"/>
                    </a:lnTo>
                    <a:lnTo>
                      <a:pt x="744" y="2263"/>
                    </a:lnTo>
                    <a:lnTo>
                      <a:pt x="718" y="2273"/>
                    </a:lnTo>
                    <a:lnTo>
                      <a:pt x="692" y="2280"/>
                    </a:lnTo>
                    <a:lnTo>
                      <a:pt x="666" y="2289"/>
                    </a:lnTo>
                    <a:lnTo>
                      <a:pt x="639" y="2297"/>
                    </a:lnTo>
                    <a:lnTo>
                      <a:pt x="615" y="2304"/>
                    </a:lnTo>
                    <a:lnTo>
                      <a:pt x="589" y="2312"/>
                    </a:lnTo>
                    <a:lnTo>
                      <a:pt x="563" y="2319"/>
                    </a:lnTo>
                    <a:lnTo>
                      <a:pt x="539" y="2324"/>
                    </a:lnTo>
                    <a:lnTo>
                      <a:pt x="514" y="2332"/>
                    </a:lnTo>
                    <a:lnTo>
                      <a:pt x="490" y="2336"/>
                    </a:lnTo>
                    <a:lnTo>
                      <a:pt x="465" y="2342"/>
                    </a:lnTo>
                    <a:lnTo>
                      <a:pt x="442" y="2346"/>
                    </a:lnTo>
                    <a:lnTo>
                      <a:pt x="418" y="2350"/>
                    </a:lnTo>
                    <a:lnTo>
                      <a:pt x="395" y="2355"/>
                    </a:lnTo>
                    <a:lnTo>
                      <a:pt x="373" y="2359"/>
                    </a:lnTo>
                    <a:lnTo>
                      <a:pt x="352" y="2362"/>
                    </a:lnTo>
                    <a:lnTo>
                      <a:pt x="330" y="2366"/>
                    </a:lnTo>
                    <a:lnTo>
                      <a:pt x="309" y="2368"/>
                    </a:lnTo>
                    <a:lnTo>
                      <a:pt x="289" y="2370"/>
                    </a:lnTo>
                    <a:lnTo>
                      <a:pt x="269" y="2372"/>
                    </a:lnTo>
                    <a:lnTo>
                      <a:pt x="250" y="2375"/>
                    </a:lnTo>
                    <a:lnTo>
                      <a:pt x="231" y="2376"/>
                    </a:lnTo>
                    <a:lnTo>
                      <a:pt x="214" y="2378"/>
                    </a:lnTo>
                    <a:lnTo>
                      <a:pt x="195" y="2379"/>
                    </a:lnTo>
                    <a:lnTo>
                      <a:pt x="181" y="2382"/>
                    </a:lnTo>
                    <a:lnTo>
                      <a:pt x="164" y="2382"/>
                    </a:lnTo>
                    <a:lnTo>
                      <a:pt x="149" y="2382"/>
                    </a:lnTo>
                    <a:lnTo>
                      <a:pt x="135" y="2383"/>
                    </a:lnTo>
                    <a:lnTo>
                      <a:pt x="122" y="2383"/>
                    </a:lnTo>
                    <a:lnTo>
                      <a:pt x="109" y="2383"/>
                    </a:lnTo>
                    <a:lnTo>
                      <a:pt x="99" y="2385"/>
                    </a:lnTo>
                    <a:lnTo>
                      <a:pt x="88" y="2385"/>
                    </a:lnTo>
                    <a:lnTo>
                      <a:pt x="79" y="2386"/>
                    </a:lnTo>
                    <a:lnTo>
                      <a:pt x="69" y="2386"/>
                    </a:lnTo>
                    <a:lnTo>
                      <a:pt x="62" y="2386"/>
                    </a:lnTo>
                    <a:lnTo>
                      <a:pt x="56" y="2386"/>
                    </a:lnTo>
                    <a:lnTo>
                      <a:pt x="50" y="2386"/>
                    </a:lnTo>
                    <a:lnTo>
                      <a:pt x="44" y="2386"/>
                    </a:lnTo>
                    <a:lnTo>
                      <a:pt x="42" y="2386"/>
                    </a:lnTo>
                    <a:lnTo>
                      <a:pt x="40" y="2386"/>
                    </a:lnTo>
                    <a:lnTo>
                      <a:pt x="40" y="2386"/>
                    </a:lnTo>
                    <a:lnTo>
                      <a:pt x="0" y="2385"/>
                    </a:lnTo>
                    <a:lnTo>
                      <a:pt x="0" y="2386"/>
                    </a:lnTo>
                    <a:lnTo>
                      <a:pt x="0" y="2390"/>
                    </a:lnTo>
                    <a:lnTo>
                      <a:pt x="0" y="2395"/>
                    </a:lnTo>
                    <a:lnTo>
                      <a:pt x="0" y="2402"/>
                    </a:lnTo>
                    <a:lnTo>
                      <a:pt x="0" y="2408"/>
                    </a:lnTo>
                    <a:lnTo>
                      <a:pt x="0" y="2415"/>
                    </a:lnTo>
                    <a:lnTo>
                      <a:pt x="0" y="2419"/>
                    </a:lnTo>
                    <a:lnTo>
                      <a:pt x="1" y="2421"/>
                    </a:lnTo>
                    <a:lnTo>
                      <a:pt x="10" y="2858"/>
                    </a:lnTo>
                    <a:lnTo>
                      <a:pt x="83" y="2857"/>
                    </a:lnTo>
                    <a:lnTo>
                      <a:pt x="75" y="2454"/>
                    </a:lnTo>
                    <a:lnTo>
                      <a:pt x="83" y="2454"/>
                    </a:lnTo>
                    <a:lnTo>
                      <a:pt x="93" y="2454"/>
                    </a:lnTo>
                    <a:lnTo>
                      <a:pt x="102" y="2454"/>
                    </a:lnTo>
                    <a:lnTo>
                      <a:pt x="113" y="2454"/>
                    </a:lnTo>
                    <a:lnTo>
                      <a:pt x="123" y="2452"/>
                    </a:lnTo>
                    <a:lnTo>
                      <a:pt x="136" y="2452"/>
                    </a:lnTo>
                    <a:lnTo>
                      <a:pt x="149" y="2451"/>
                    </a:lnTo>
                    <a:lnTo>
                      <a:pt x="164" y="2451"/>
                    </a:lnTo>
                    <a:lnTo>
                      <a:pt x="177" y="2449"/>
                    </a:lnTo>
                    <a:lnTo>
                      <a:pt x="192" y="2448"/>
                    </a:lnTo>
                    <a:lnTo>
                      <a:pt x="207" y="2448"/>
                    </a:lnTo>
                    <a:lnTo>
                      <a:pt x="224" y="2446"/>
                    </a:lnTo>
                    <a:lnTo>
                      <a:pt x="240" y="2445"/>
                    </a:lnTo>
                    <a:lnTo>
                      <a:pt x="257" y="2444"/>
                    </a:lnTo>
                    <a:lnTo>
                      <a:pt x="274" y="2441"/>
                    </a:lnTo>
                    <a:lnTo>
                      <a:pt x="293" y="2441"/>
                    </a:lnTo>
                    <a:lnTo>
                      <a:pt x="312" y="2438"/>
                    </a:lnTo>
                    <a:lnTo>
                      <a:pt x="330" y="2435"/>
                    </a:lnTo>
                    <a:lnTo>
                      <a:pt x="349" y="2432"/>
                    </a:lnTo>
                    <a:lnTo>
                      <a:pt x="369" y="2431"/>
                    </a:lnTo>
                    <a:lnTo>
                      <a:pt x="389" y="2426"/>
                    </a:lnTo>
                    <a:lnTo>
                      <a:pt x="411" y="2423"/>
                    </a:lnTo>
                    <a:lnTo>
                      <a:pt x="431" y="2419"/>
                    </a:lnTo>
                    <a:lnTo>
                      <a:pt x="452" y="2416"/>
                    </a:lnTo>
                    <a:lnTo>
                      <a:pt x="474" y="2412"/>
                    </a:lnTo>
                    <a:lnTo>
                      <a:pt x="497" y="2408"/>
                    </a:lnTo>
                    <a:lnTo>
                      <a:pt x="519" y="2402"/>
                    </a:lnTo>
                    <a:lnTo>
                      <a:pt x="542" y="2398"/>
                    </a:lnTo>
                    <a:lnTo>
                      <a:pt x="564" y="2392"/>
                    </a:lnTo>
                    <a:lnTo>
                      <a:pt x="587" y="2386"/>
                    </a:lnTo>
                    <a:lnTo>
                      <a:pt x="612" y="2380"/>
                    </a:lnTo>
                    <a:lnTo>
                      <a:pt x="635" y="2375"/>
                    </a:lnTo>
                    <a:lnTo>
                      <a:pt x="658" y="2366"/>
                    </a:lnTo>
                    <a:lnTo>
                      <a:pt x="681" y="2359"/>
                    </a:lnTo>
                    <a:lnTo>
                      <a:pt x="705" y="2352"/>
                    </a:lnTo>
                    <a:lnTo>
                      <a:pt x="730" y="2345"/>
                    </a:lnTo>
                    <a:lnTo>
                      <a:pt x="753" y="2335"/>
                    </a:lnTo>
                    <a:lnTo>
                      <a:pt x="777" y="2326"/>
                    </a:lnTo>
                    <a:lnTo>
                      <a:pt x="802" y="2316"/>
                    </a:lnTo>
                    <a:lnTo>
                      <a:pt x="826" y="2307"/>
                    </a:lnTo>
                    <a:lnTo>
                      <a:pt x="849" y="2296"/>
                    </a:lnTo>
                    <a:lnTo>
                      <a:pt x="873" y="2286"/>
                    </a:lnTo>
                    <a:lnTo>
                      <a:pt x="896" y="2274"/>
                    </a:lnTo>
                    <a:lnTo>
                      <a:pt x="921" y="2263"/>
                    </a:lnTo>
                    <a:lnTo>
                      <a:pt x="945" y="2251"/>
                    </a:lnTo>
                    <a:lnTo>
                      <a:pt x="970" y="2238"/>
                    </a:lnTo>
                    <a:lnTo>
                      <a:pt x="994" y="2225"/>
                    </a:lnTo>
                    <a:lnTo>
                      <a:pt x="1017" y="2213"/>
                    </a:lnTo>
                    <a:lnTo>
                      <a:pt x="1040" y="2198"/>
                    </a:lnTo>
                    <a:lnTo>
                      <a:pt x="1063" y="2184"/>
                    </a:lnTo>
                    <a:lnTo>
                      <a:pt x="1086" y="2168"/>
                    </a:lnTo>
                    <a:lnTo>
                      <a:pt x="1109" y="2152"/>
                    </a:lnTo>
                    <a:lnTo>
                      <a:pt x="1132" y="2135"/>
                    </a:lnTo>
                    <a:lnTo>
                      <a:pt x="1155" y="2119"/>
                    </a:lnTo>
                    <a:lnTo>
                      <a:pt x="1178" y="2102"/>
                    </a:lnTo>
                    <a:lnTo>
                      <a:pt x="1199" y="2085"/>
                    </a:lnTo>
                    <a:lnTo>
                      <a:pt x="1221" y="2065"/>
                    </a:lnTo>
                    <a:lnTo>
                      <a:pt x="1243" y="2045"/>
                    </a:lnTo>
                    <a:lnTo>
                      <a:pt x="1264" y="2025"/>
                    </a:lnTo>
                    <a:lnTo>
                      <a:pt x="1284" y="2006"/>
                    </a:lnTo>
                    <a:lnTo>
                      <a:pt x="1304" y="1983"/>
                    </a:lnTo>
                    <a:lnTo>
                      <a:pt x="1324" y="1963"/>
                    </a:lnTo>
                    <a:lnTo>
                      <a:pt x="1345" y="1940"/>
                    </a:lnTo>
                    <a:lnTo>
                      <a:pt x="1365" y="1917"/>
                    </a:lnTo>
                    <a:lnTo>
                      <a:pt x="1372" y="1906"/>
                    </a:lnTo>
                    <a:lnTo>
                      <a:pt x="1380" y="1894"/>
                    </a:lnTo>
                    <a:lnTo>
                      <a:pt x="1388" y="1883"/>
                    </a:lnTo>
                    <a:lnTo>
                      <a:pt x="1396" y="1871"/>
                    </a:lnTo>
                    <a:lnTo>
                      <a:pt x="1403" y="1860"/>
                    </a:lnTo>
                    <a:lnTo>
                      <a:pt x="1412" y="1850"/>
                    </a:lnTo>
                    <a:lnTo>
                      <a:pt x="1419" y="1837"/>
                    </a:lnTo>
                    <a:lnTo>
                      <a:pt x="1428" y="1827"/>
                    </a:lnTo>
                    <a:lnTo>
                      <a:pt x="1435" y="1814"/>
                    </a:lnTo>
                    <a:lnTo>
                      <a:pt x="1441" y="1804"/>
                    </a:lnTo>
                    <a:lnTo>
                      <a:pt x="1448" y="1792"/>
                    </a:lnTo>
                    <a:lnTo>
                      <a:pt x="1455" y="1781"/>
                    </a:lnTo>
                    <a:lnTo>
                      <a:pt x="1462" y="1769"/>
                    </a:lnTo>
                    <a:lnTo>
                      <a:pt x="1470" y="1759"/>
                    </a:lnTo>
                    <a:lnTo>
                      <a:pt x="1477" y="1746"/>
                    </a:lnTo>
                    <a:lnTo>
                      <a:pt x="1482" y="1736"/>
                    </a:lnTo>
                    <a:lnTo>
                      <a:pt x="1488" y="1723"/>
                    </a:lnTo>
                    <a:lnTo>
                      <a:pt x="1494" y="1713"/>
                    </a:lnTo>
                    <a:lnTo>
                      <a:pt x="1501" y="1702"/>
                    </a:lnTo>
                    <a:lnTo>
                      <a:pt x="1507" y="1690"/>
                    </a:lnTo>
                    <a:lnTo>
                      <a:pt x="1511" y="1677"/>
                    </a:lnTo>
                    <a:lnTo>
                      <a:pt x="1518" y="1667"/>
                    </a:lnTo>
                    <a:lnTo>
                      <a:pt x="1524" y="1656"/>
                    </a:lnTo>
                    <a:lnTo>
                      <a:pt x="1530" y="1644"/>
                    </a:lnTo>
                    <a:lnTo>
                      <a:pt x="1536" y="1633"/>
                    </a:lnTo>
                    <a:lnTo>
                      <a:pt x="1540" y="1623"/>
                    </a:lnTo>
                    <a:lnTo>
                      <a:pt x="1546" y="1610"/>
                    </a:lnTo>
                    <a:lnTo>
                      <a:pt x="1551" y="1600"/>
                    </a:lnTo>
                    <a:lnTo>
                      <a:pt x="1556" y="1587"/>
                    </a:lnTo>
                    <a:lnTo>
                      <a:pt x="1560" y="1577"/>
                    </a:lnTo>
                    <a:lnTo>
                      <a:pt x="1564" y="1565"/>
                    </a:lnTo>
                    <a:lnTo>
                      <a:pt x="1570" y="1554"/>
                    </a:lnTo>
                    <a:lnTo>
                      <a:pt x="1573" y="1543"/>
                    </a:lnTo>
                    <a:lnTo>
                      <a:pt x="1577" y="1531"/>
                    </a:lnTo>
                    <a:lnTo>
                      <a:pt x="1582" y="1518"/>
                    </a:lnTo>
                    <a:lnTo>
                      <a:pt x="1586" y="1508"/>
                    </a:lnTo>
                    <a:lnTo>
                      <a:pt x="1589" y="1495"/>
                    </a:lnTo>
                    <a:lnTo>
                      <a:pt x="1593" y="1485"/>
                    </a:lnTo>
                    <a:lnTo>
                      <a:pt x="1596" y="1472"/>
                    </a:lnTo>
                    <a:lnTo>
                      <a:pt x="1600" y="1462"/>
                    </a:lnTo>
                    <a:lnTo>
                      <a:pt x="1603" y="1451"/>
                    </a:lnTo>
                    <a:lnTo>
                      <a:pt x="1606" y="1439"/>
                    </a:lnTo>
                    <a:lnTo>
                      <a:pt x="1609" y="1426"/>
                    </a:lnTo>
                    <a:lnTo>
                      <a:pt x="1613" y="1416"/>
                    </a:lnTo>
                    <a:lnTo>
                      <a:pt x="1615" y="1403"/>
                    </a:lnTo>
                    <a:lnTo>
                      <a:pt x="1618" y="1393"/>
                    </a:lnTo>
                    <a:lnTo>
                      <a:pt x="1620" y="1380"/>
                    </a:lnTo>
                    <a:lnTo>
                      <a:pt x="1623" y="1370"/>
                    </a:lnTo>
                    <a:lnTo>
                      <a:pt x="1626" y="1359"/>
                    </a:lnTo>
                    <a:lnTo>
                      <a:pt x="1628" y="1347"/>
                    </a:lnTo>
                    <a:lnTo>
                      <a:pt x="1629" y="1334"/>
                    </a:lnTo>
                    <a:lnTo>
                      <a:pt x="1632" y="1324"/>
                    </a:lnTo>
                    <a:lnTo>
                      <a:pt x="1632" y="1311"/>
                    </a:lnTo>
                    <a:lnTo>
                      <a:pt x="1635" y="1301"/>
                    </a:lnTo>
                    <a:lnTo>
                      <a:pt x="1636" y="1289"/>
                    </a:lnTo>
                    <a:lnTo>
                      <a:pt x="1639" y="1278"/>
                    </a:lnTo>
                    <a:lnTo>
                      <a:pt x="1639" y="1266"/>
                    </a:lnTo>
                    <a:lnTo>
                      <a:pt x="1641" y="1256"/>
                    </a:lnTo>
                    <a:lnTo>
                      <a:pt x="1642" y="1244"/>
                    </a:lnTo>
                    <a:lnTo>
                      <a:pt x="1643" y="1233"/>
                    </a:lnTo>
                    <a:lnTo>
                      <a:pt x="1643" y="1220"/>
                    </a:lnTo>
                    <a:lnTo>
                      <a:pt x="1643" y="1210"/>
                    </a:lnTo>
                    <a:lnTo>
                      <a:pt x="1645" y="1198"/>
                    </a:lnTo>
                    <a:lnTo>
                      <a:pt x="1646" y="1187"/>
                    </a:lnTo>
                    <a:lnTo>
                      <a:pt x="1645" y="1178"/>
                    </a:lnTo>
                    <a:lnTo>
                      <a:pt x="1645" y="1169"/>
                    </a:lnTo>
                    <a:lnTo>
                      <a:pt x="1645" y="1161"/>
                    </a:lnTo>
                    <a:lnTo>
                      <a:pt x="1645" y="1154"/>
                    </a:lnTo>
                    <a:lnTo>
                      <a:pt x="1645" y="1145"/>
                    </a:lnTo>
                    <a:lnTo>
                      <a:pt x="1645" y="1136"/>
                    </a:lnTo>
                    <a:lnTo>
                      <a:pt x="1645" y="1128"/>
                    </a:lnTo>
                    <a:lnTo>
                      <a:pt x="1645" y="1121"/>
                    </a:lnTo>
                    <a:lnTo>
                      <a:pt x="1643" y="1112"/>
                    </a:lnTo>
                    <a:lnTo>
                      <a:pt x="1643" y="1103"/>
                    </a:lnTo>
                    <a:lnTo>
                      <a:pt x="1642" y="1095"/>
                    </a:lnTo>
                    <a:lnTo>
                      <a:pt x="1642" y="1086"/>
                    </a:lnTo>
                    <a:lnTo>
                      <a:pt x="1642" y="1078"/>
                    </a:lnTo>
                    <a:lnTo>
                      <a:pt x="1641" y="1070"/>
                    </a:lnTo>
                    <a:lnTo>
                      <a:pt x="1639" y="1062"/>
                    </a:lnTo>
                    <a:lnTo>
                      <a:pt x="1639" y="1053"/>
                    </a:lnTo>
                    <a:lnTo>
                      <a:pt x="1638" y="1045"/>
                    </a:lnTo>
                    <a:lnTo>
                      <a:pt x="1636" y="1036"/>
                    </a:lnTo>
                    <a:lnTo>
                      <a:pt x="1636" y="1027"/>
                    </a:lnTo>
                    <a:lnTo>
                      <a:pt x="1635" y="1019"/>
                    </a:lnTo>
                    <a:lnTo>
                      <a:pt x="1633" y="1010"/>
                    </a:lnTo>
                    <a:lnTo>
                      <a:pt x="1632" y="1003"/>
                    </a:lnTo>
                    <a:lnTo>
                      <a:pt x="1632" y="994"/>
                    </a:lnTo>
                    <a:lnTo>
                      <a:pt x="1630" y="986"/>
                    </a:lnTo>
                    <a:lnTo>
                      <a:pt x="1629" y="977"/>
                    </a:lnTo>
                    <a:lnTo>
                      <a:pt x="1628" y="969"/>
                    </a:lnTo>
                    <a:lnTo>
                      <a:pt x="1626" y="961"/>
                    </a:lnTo>
                    <a:lnTo>
                      <a:pt x="1625" y="953"/>
                    </a:lnTo>
                    <a:lnTo>
                      <a:pt x="1623" y="944"/>
                    </a:lnTo>
                    <a:lnTo>
                      <a:pt x="1622" y="936"/>
                    </a:lnTo>
                    <a:lnTo>
                      <a:pt x="1619" y="928"/>
                    </a:lnTo>
                    <a:lnTo>
                      <a:pt x="1619" y="920"/>
                    </a:lnTo>
                    <a:lnTo>
                      <a:pt x="1619" y="9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6"/>
              <p:cNvSpPr>
                <a:spLocks/>
              </p:cNvSpPr>
              <p:nvPr/>
            </p:nvSpPr>
            <p:spPr bwMode="auto">
              <a:xfrm>
                <a:off x="4270376" y="2573338"/>
                <a:ext cx="385763" cy="134938"/>
              </a:xfrm>
              <a:custGeom>
                <a:avLst/>
                <a:gdLst>
                  <a:gd name="T0" fmla="*/ 9 w 729"/>
                  <a:gd name="T1" fmla="*/ 63 h 257"/>
                  <a:gd name="T2" fmla="*/ 36 w 729"/>
                  <a:gd name="T3" fmla="*/ 76 h 257"/>
                  <a:gd name="T4" fmla="*/ 58 w 729"/>
                  <a:gd name="T5" fmla="*/ 88 h 257"/>
                  <a:gd name="T6" fmla="*/ 82 w 729"/>
                  <a:gd name="T7" fmla="*/ 98 h 257"/>
                  <a:gd name="T8" fmla="*/ 111 w 729"/>
                  <a:gd name="T9" fmla="*/ 111 h 257"/>
                  <a:gd name="T10" fmla="*/ 142 w 729"/>
                  <a:gd name="T11" fmla="*/ 124 h 257"/>
                  <a:gd name="T12" fmla="*/ 175 w 729"/>
                  <a:gd name="T13" fmla="*/ 138 h 257"/>
                  <a:gd name="T14" fmla="*/ 208 w 729"/>
                  <a:gd name="T15" fmla="*/ 151 h 257"/>
                  <a:gd name="T16" fmla="*/ 243 w 729"/>
                  <a:gd name="T17" fmla="*/ 165 h 257"/>
                  <a:gd name="T18" fmla="*/ 279 w 729"/>
                  <a:gd name="T19" fmla="*/ 178 h 257"/>
                  <a:gd name="T20" fmla="*/ 313 w 729"/>
                  <a:gd name="T21" fmla="*/ 191 h 257"/>
                  <a:gd name="T22" fmla="*/ 348 w 729"/>
                  <a:gd name="T23" fmla="*/ 201 h 257"/>
                  <a:gd name="T24" fmla="*/ 381 w 729"/>
                  <a:gd name="T25" fmla="*/ 211 h 257"/>
                  <a:gd name="T26" fmla="*/ 411 w 729"/>
                  <a:gd name="T27" fmla="*/ 218 h 257"/>
                  <a:gd name="T28" fmla="*/ 438 w 729"/>
                  <a:gd name="T29" fmla="*/ 223 h 257"/>
                  <a:gd name="T30" fmla="*/ 464 w 729"/>
                  <a:gd name="T31" fmla="*/ 227 h 257"/>
                  <a:gd name="T32" fmla="*/ 490 w 729"/>
                  <a:gd name="T33" fmla="*/ 230 h 257"/>
                  <a:gd name="T34" fmla="*/ 516 w 729"/>
                  <a:gd name="T35" fmla="*/ 233 h 257"/>
                  <a:gd name="T36" fmla="*/ 540 w 729"/>
                  <a:gd name="T37" fmla="*/ 237 h 257"/>
                  <a:gd name="T38" fmla="*/ 565 w 729"/>
                  <a:gd name="T39" fmla="*/ 240 h 257"/>
                  <a:gd name="T40" fmla="*/ 589 w 729"/>
                  <a:gd name="T41" fmla="*/ 243 h 257"/>
                  <a:gd name="T42" fmla="*/ 612 w 729"/>
                  <a:gd name="T43" fmla="*/ 246 h 257"/>
                  <a:gd name="T44" fmla="*/ 632 w 729"/>
                  <a:gd name="T45" fmla="*/ 248 h 257"/>
                  <a:gd name="T46" fmla="*/ 655 w 729"/>
                  <a:gd name="T47" fmla="*/ 250 h 257"/>
                  <a:gd name="T48" fmla="*/ 688 w 729"/>
                  <a:gd name="T49" fmla="*/ 253 h 257"/>
                  <a:gd name="T50" fmla="*/ 710 w 729"/>
                  <a:gd name="T51" fmla="*/ 256 h 257"/>
                  <a:gd name="T52" fmla="*/ 729 w 729"/>
                  <a:gd name="T53" fmla="*/ 190 h 257"/>
                  <a:gd name="T54" fmla="*/ 713 w 729"/>
                  <a:gd name="T55" fmla="*/ 188 h 257"/>
                  <a:gd name="T56" fmla="*/ 688 w 729"/>
                  <a:gd name="T57" fmla="*/ 185 h 257"/>
                  <a:gd name="T58" fmla="*/ 655 w 729"/>
                  <a:gd name="T59" fmla="*/ 182 h 257"/>
                  <a:gd name="T60" fmla="*/ 625 w 729"/>
                  <a:gd name="T61" fmla="*/ 178 h 257"/>
                  <a:gd name="T62" fmla="*/ 604 w 729"/>
                  <a:gd name="T63" fmla="*/ 175 h 257"/>
                  <a:gd name="T64" fmla="*/ 582 w 729"/>
                  <a:gd name="T65" fmla="*/ 172 h 257"/>
                  <a:gd name="T66" fmla="*/ 558 w 729"/>
                  <a:gd name="T67" fmla="*/ 169 h 257"/>
                  <a:gd name="T68" fmla="*/ 533 w 729"/>
                  <a:gd name="T69" fmla="*/ 167 h 257"/>
                  <a:gd name="T70" fmla="*/ 507 w 729"/>
                  <a:gd name="T71" fmla="*/ 164 h 257"/>
                  <a:gd name="T72" fmla="*/ 483 w 729"/>
                  <a:gd name="T73" fmla="*/ 161 h 257"/>
                  <a:gd name="T74" fmla="*/ 457 w 729"/>
                  <a:gd name="T75" fmla="*/ 157 h 257"/>
                  <a:gd name="T76" fmla="*/ 431 w 729"/>
                  <a:gd name="T77" fmla="*/ 154 h 257"/>
                  <a:gd name="T78" fmla="*/ 404 w 729"/>
                  <a:gd name="T79" fmla="*/ 147 h 257"/>
                  <a:gd name="T80" fmla="*/ 372 w 729"/>
                  <a:gd name="T81" fmla="*/ 138 h 257"/>
                  <a:gd name="T82" fmla="*/ 341 w 729"/>
                  <a:gd name="T83" fmla="*/ 128 h 257"/>
                  <a:gd name="T84" fmla="*/ 308 w 729"/>
                  <a:gd name="T85" fmla="*/ 116 h 257"/>
                  <a:gd name="T86" fmla="*/ 273 w 729"/>
                  <a:gd name="T87" fmla="*/ 103 h 257"/>
                  <a:gd name="T88" fmla="*/ 240 w 729"/>
                  <a:gd name="T89" fmla="*/ 91 h 257"/>
                  <a:gd name="T90" fmla="*/ 207 w 729"/>
                  <a:gd name="T91" fmla="*/ 76 h 257"/>
                  <a:gd name="T92" fmla="*/ 175 w 729"/>
                  <a:gd name="T93" fmla="*/ 63 h 257"/>
                  <a:gd name="T94" fmla="*/ 144 w 729"/>
                  <a:gd name="T95" fmla="*/ 50 h 257"/>
                  <a:gd name="T96" fmla="*/ 115 w 729"/>
                  <a:gd name="T97" fmla="*/ 37 h 257"/>
                  <a:gd name="T98" fmla="*/ 91 w 729"/>
                  <a:gd name="T99" fmla="*/ 26 h 257"/>
                  <a:gd name="T100" fmla="*/ 69 w 729"/>
                  <a:gd name="T101" fmla="*/ 17 h 257"/>
                  <a:gd name="T102" fmla="*/ 46 w 729"/>
                  <a:gd name="T103" fmla="*/ 6 h 257"/>
                  <a:gd name="T104" fmla="*/ 35 w 729"/>
                  <a:gd name="T105"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29" h="257">
                    <a:moveTo>
                      <a:pt x="0" y="60"/>
                    </a:moveTo>
                    <a:lnTo>
                      <a:pt x="2" y="60"/>
                    </a:lnTo>
                    <a:lnTo>
                      <a:pt x="4" y="62"/>
                    </a:lnTo>
                    <a:lnTo>
                      <a:pt x="9" y="63"/>
                    </a:lnTo>
                    <a:lnTo>
                      <a:pt x="16" y="68"/>
                    </a:lnTo>
                    <a:lnTo>
                      <a:pt x="23" y="70"/>
                    </a:lnTo>
                    <a:lnTo>
                      <a:pt x="32" y="75"/>
                    </a:lnTo>
                    <a:lnTo>
                      <a:pt x="36" y="76"/>
                    </a:lnTo>
                    <a:lnTo>
                      <a:pt x="40" y="79"/>
                    </a:lnTo>
                    <a:lnTo>
                      <a:pt x="46" y="82"/>
                    </a:lnTo>
                    <a:lnTo>
                      <a:pt x="52" y="85"/>
                    </a:lnTo>
                    <a:lnTo>
                      <a:pt x="58" y="88"/>
                    </a:lnTo>
                    <a:lnTo>
                      <a:pt x="63" y="91"/>
                    </a:lnTo>
                    <a:lnTo>
                      <a:pt x="69" y="92"/>
                    </a:lnTo>
                    <a:lnTo>
                      <a:pt x="76" y="95"/>
                    </a:lnTo>
                    <a:lnTo>
                      <a:pt x="82" y="98"/>
                    </a:lnTo>
                    <a:lnTo>
                      <a:pt x="89" y="101"/>
                    </a:lnTo>
                    <a:lnTo>
                      <a:pt x="96" y="105"/>
                    </a:lnTo>
                    <a:lnTo>
                      <a:pt x="104" y="108"/>
                    </a:lnTo>
                    <a:lnTo>
                      <a:pt x="111" y="111"/>
                    </a:lnTo>
                    <a:lnTo>
                      <a:pt x="118" y="115"/>
                    </a:lnTo>
                    <a:lnTo>
                      <a:pt x="127" y="118"/>
                    </a:lnTo>
                    <a:lnTo>
                      <a:pt x="134" y="121"/>
                    </a:lnTo>
                    <a:lnTo>
                      <a:pt x="142" y="124"/>
                    </a:lnTo>
                    <a:lnTo>
                      <a:pt x="150" y="128"/>
                    </a:lnTo>
                    <a:lnTo>
                      <a:pt x="158" y="131"/>
                    </a:lnTo>
                    <a:lnTo>
                      <a:pt x="167" y="135"/>
                    </a:lnTo>
                    <a:lnTo>
                      <a:pt x="175" y="138"/>
                    </a:lnTo>
                    <a:lnTo>
                      <a:pt x="183" y="141"/>
                    </a:lnTo>
                    <a:lnTo>
                      <a:pt x="191" y="145"/>
                    </a:lnTo>
                    <a:lnTo>
                      <a:pt x="200" y="148"/>
                    </a:lnTo>
                    <a:lnTo>
                      <a:pt x="208" y="151"/>
                    </a:lnTo>
                    <a:lnTo>
                      <a:pt x="217" y="155"/>
                    </a:lnTo>
                    <a:lnTo>
                      <a:pt x="226" y="158"/>
                    </a:lnTo>
                    <a:lnTo>
                      <a:pt x="236" y="162"/>
                    </a:lnTo>
                    <a:lnTo>
                      <a:pt x="243" y="165"/>
                    </a:lnTo>
                    <a:lnTo>
                      <a:pt x="253" y="168"/>
                    </a:lnTo>
                    <a:lnTo>
                      <a:pt x="260" y="171"/>
                    </a:lnTo>
                    <a:lnTo>
                      <a:pt x="270" y="175"/>
                    </a:lnTo>
                    <a:lnTo>
                      <a:pt x="279" y="178"/>
                    </a:lnTo>
                    <a:lnTo>
                      <a:pt x="287" y="181"/>
                    </a:lnTo>
                    <a:lnTo>
                      <a:pt x="296" y="185"/>
                    </a:lnTo>
                    <a:lnTo>
                      <a:pt x="306" y="188"/>
                    </a:lnTo>
                    <a:lnTo>
                      <a:pt x="313" y="191"/>
                    </a:lnTo>
                    <a:lnTo>
                      <a:pt x="322" y="194"/>
                    </a:lnTo>
                    <a:lnTo>
                      <a:pt x="331" y="195"/>
                    </a:lnTo>
                    <a:lnTo>
                      <a:pt x="339" y="198"/>
                    </a:lnTo>
                    <a:lnTo>
                      <a:pt x="348" y="201"/>
                    </a:lnTo>
                    <a:lnTo>
                      <a:pt x="356" y="204"/>
                    </a:lnTo>
                    <a:lnTo>
                      <a:pt x="364" y="207"/>
                    </a:lnTo>
                    <a:lnTo>
                      <a:pt x="372" y="210"/>
                    </a:lnTo>
                    <a:lnTo>
                      <a:pt x="381" y="211"/>
                    </a:lnTo>
                    <a:lnTo>
                      <a:pt x="388" y="213"/>
                    </a:lnTo>
                    <a:lnTo>
                      <a:pt x="397" y="214"/>
                    </a:lnTo>
                    <a:lnTo>
                      <a:pt x="404" y="217"/>
                    </a:lnTo>
                    <a:lnTo>
                      <a:pt x="411" y="218"/>
                    </a:lnTo>
                    <a:lnTo>
                      <a:pt x="418" y="220"/>
                    </a:lnTo>
                    <a:lnTo>
                      <a:pt x="425" y="221"/>
                    </a:lnTo>
                    <a:lnTo>
                      <a:pt x="433" y="223"/>
                    </a:lnTo>
                    <a:lnTo>
                      <a:pt x="438" y="223"/>
                    </a:lnTo>
                    <a:lnTo>
                      <a:pt x="445" y="224"/>
                    </a:lnTo>
                    <a:lnTo>
                      <a:pt x="451" y="224"/>
                    </a:lnTo>
                    <a:lnTo>
                      <a:pt x="458" y="227"/>
                    </a:lnTo>
                    <a:lnTo>
                      <a:pt x="464" y="227"/>
                    </a:lnTo>
                    <a:lnTo>
                      <a:pt x="471" y="227"/>
                    </a:lnTo>
                    <a:lnTo>
                      <a:pt x="477" y="228"/>
                    </a:lnTo>
                    <a:lnTo>
                      <a:pt x="484" y="230"/>
                    </a:lnTo>
                    <a:lnTo>
                      <a:pt x="490" y="230"/>
                    </a:lnTo>
                    <a:lnTo>
                      <a:pt x="496" y="231"/>
                    </a:lnTo>
                    <a:lnTo>
                      <a:pt x="502" y="231"/>
                    </a:lnTo>
                    <a:lnTo>
                      <a:pt x="509" y="233"/>
                    </a:lnTo>
                    <a:lnTo>
                      <a:pt x="516" y="233"/>
                    </a:lnTo>
                    <a:lnTo>
                      <a:pt x="522" y="234"/>
                    </a:lnTo>
                    <a:lnTo>
                      <a:pt x="529" y="235"/>
                    </a:lnTo>
                    <a:lnTo>
                      <a:pt x="535" y="237"/>
                    </a:lnTo>
                    <a:lnTo>
                      <a:pt x="540" y="237"/>
                    </a:lnTo>
                    <a:lnTo>
                      <a:pt x="547" y="237"/>
                    </a:lnTo>
                    <a:lnTo>
                      <a:pt x="553" y="238"/>
                    </a:lnTo>
                    <a:lnTo>
                      <a:pt x="559" y="240"/>
                    </a:lnTo>
                    <a:lnTo>
                      <a:pt x="565" y="240"/>
                    </a:lnTo>
                    <a:lnTo>
                      <a:pt x="572" y="240"/>
                    </a:lnTo>
                    <a:lnTo>
                      <a:pt x="576" y="241"/>
                    </a:lnTo>
                    <a:lnTo>
                      <a:pt x="583" y="243"/>
                    </a:lnTo>
                    <a:lnTo>
                      <a:pt x="589" y="243"/>
                    </a:lnTo>
                    <a:lnTo>
                      <a:pt x="595" y="243"/>
                    </a:lnTo>
                    <a:lnTo>
                      <a:pt x="601" y="244"/>
                    </a:lnTo>
                    <a:lnTo>
                      <a:pt x="606" y="244"/>
                    </a:lnTo>
                    <a:lnTo>
                      <a:pt x="612" y="246"/>
                    </a:lnTo>
                    <a:lnTo>
                      <a:pt x="616" y="247"/>
                    </a:lnTo>
                    <a:lnTo>
                      <a:pt x="622" y="247"/>
                    </a:lnTo>
                    <a:lnTo>
                      <a:pt x="628" y="248"/>
                    </a:lnTo>
                    <a:lnTo>
                      <a:pt x="632" y="248"/>
                    </a:lnTo>
                    <a:lnTo>
                      <a:pt x="638" y="248"/>
                    </a:lnTo>
                    <a:lnTo>
                      <a:pt x="642" y="248"/>
                    </a:lnTo>
                    <a:lnTo>
                      <a:pt x="647" y="250"/>
                    </a:lnTo>
                    <a:lnTo>
                      <a:pt x="655" y="250"/>
                    </a:lnTo>
                    <a:lnTo>
                      <a:pt x="665" y="251"/>
                    </a:lnTo>
                    <a:lnTo>
                      <a:pt x="674" y="251"/>
                    </a:lnTo>
                    <a:lnTo>
                      <a:pt x="681" y="253"/>
                    </a:lnTo>
                    <a:lnTo>
                      <a:pt x="688" y="253"/>
                    </a:lnTo>
                    <a:lnTo>
                      <a:pt x="695" y="256"/>
                    </a:lnTo>
                    <a:lnTo>
                      <a:pt x="700" y="256"/>
                    </a:lnTo>
                    <a:lnTo>
                      <a:pt x="706" y="256"/>
                    </a:lnTo>
                    <a:lnTo>
                      <a:pt x="710" y="256"/>
                    </a:lnTo>
                    <a:lnTo>
                      <a:pt x="714" y="257"/>
                    </a:lnTo>
                    <a:lnTo>
                      <a:pt x="720" y="257"/>
                    </a:lnTo>
                    <a:lnTo>
                      <a:pt x="723" y="257"/>
                    </a:lnTo>
                    <a:lnTo>
                      <a:pt x="729" y="190"/>
                    </a:lnTo>
                    <a:lnTo>
                      <a:pt x="726" y="190"/>
                    </a:lnTo>
                    <a:lnTo>
                      <a:pt x="721" y="190"/>
                    </a:lnTo>
                    <a:lnTo>
                      <a:pt x="717" y="188"/>
                    </a:lnTo>
                    <a:lnTo>
                      <a:pt x="713" y="188"/>
                    </a:lnTo>
                    <a:lnTo>
                      <a:pt x="707" y="187"/>
                    </a:lnTo>
                    <a:lnTo>
                      <a:pt x="703" y="187"/>
                    </a:lnTo>
                    <a:lnTo>
                      <a:pt x="695" y="185"/>
                    </a:lnTo>
                    <a:lnTo>
                      <a:pt x="688" y="185"/>
                    </a:lnTo>
                    <a:lnTo>
                      <a:pt x="681" y="184"/>
                    </a:lnTo>
                    <a:lnTo>
                      <a:pt x="674" y="184"/>
                    </a:lnTo>
                    <a:lnTo>
                      <a:pt x="664" y="182"/>
                    </a:lnTo>
                    <a:lnTo>
                      <a:pt x="655" y="182"/>
                    </a:lnTo>
                    <a:lnTo>
                      <a:pt x="645" y="181"/>
                    </a:lnTo>
                    <a:lnTo>
                      <a:pt x="637" y="181"/>
                    </a:lnTo>
                    <a:lnTo>
                      <a:pt x="631" y="180"/>
                    </a:lnTo>
                    <a:lnTo>
                      <a:pt x="625" y="178"/>
                    </a:lnTo>
                    <a:lnTo>
                      <a:pt x="621" y="178"/>
                    </a:lnTo>
                    <a:lnTo>
                      <a:pt x="615" y="177"/>
                    </a:lnTo>
                    <a:lnTo>
                      <a:pt x="609" y="177"/>
                    </a:lnTo>
                    <a:lnTo>
                      <a:pt x="604" y="175"/>
                    </a:lnTo>
                    <a:lnTo>
                      <a:pt x="599" y="174"/>
                    </a:lnTo>
                    <a:lnTo>
                      <a:pt x="593" y="174"/>
                    </a:lnTo>
                    <a:lnTo>
                      <a:pt x="588" y="174"/>
                    </a:lnTo>
                    <a:lnTo>
                      <a:pt x="582" y="172"/>
                    </a:lnTo>
                    <a:lnTo>
                      <a:pt x="575" y="171"/>
                    </a:lnTo>
                    <a:lnTo>
                      <a:pt x="569" y="171"/>
                    </a:lnTo>
                    <a:lnTo>
                      <a:pt x="563" y="171"/>
                    </a:lnTo>
                    <a:lnTo>
                      <a:pt x="558" y="169"/>
                    </a:lnTo>
                    <a:lnTo>
                      <a:pt x="550" y="169"/>
                    </a:lnTo>
                    <a:lnTo>
                      <a:pt x="546" y="169"/>
                    </a:lnTo>
                    <a:lnTo>
                      <a:pt x="539" y="167"/>
                    </a:lnTo>
                    <a:lnTo>
                      <a:pt x="533" y="167"/>
                    </a:lnTo>
                    <a:lnTo>
                      <a:pt x="526" y="165"/>
                    </a:lnTo>
                    <a:lnTo>
                      <a:pt x="520" y="165"/>
                    </a:lnTo>
                    <a:lnTo>
                      <a:pt x="513" y="165"/>
                    </a:lnTo>
                    <a:lnTo>
                      <a:pt x="507" y="164"/>
                    </a:lnTo>
                    <a:lnTo>
                      <a:pt x="500" y="162"/>
                    </a:lnTo>
                    <a:lnTo>
                      <a:pt x="496" y="162"/>
                    </a:lnTo>
                    <a:lnTo>
                      <a:pt x="489" y="161"/>
                    </a:lnTo>
                    <a:lnTo>
                      <a:pt x="483" y="161"/>
                    </a:lnTo>
                    <a:lnTo>
                      <a:pt x="476" y="159"/>
                    </a:lnTo>
                    <a:lnTo>
                      <a:pt x="470" y="159"/>
                    </a:lnTo>
                    <a:lnTo>
                      <a:pt x="463" y="158"/>
                    </a:lnTo>
                    <a:lnTo>
                      <a:pt x="457" y="157"/>
                    </a:lnTo>
                    <a:lnTo>
                      <a:pt x="450" y="157"/>
                    </a:lnTo>
                    <a:lnTo>
                      <a:pt x="445" y="157"/>
                    </a:lnTo>
                    <a:lnTo>
                      <a:pt x="438" y="154"/>
                    </a:lnTo>
                    <a:lnTo>
                      <a:pt x="431" y="154"/>
                    </a:lnTo>
                    <a:lnTo>
                      <a:pt x="424" y="152"/>
                    </a:lnTo>
                    <a:lnTo>
                      <a:pt x="418" y="151"/>
                    </a:lnTo>
                    <a:lnTo>
                      <a:pt x="410" y="148"/>
                    </a:lnTo>
                    <a:lnTo>
                      <a:pt x="404" y="147"/>
                    </a:lnTo>
                    <a:lnTo>
                      <a:pt x="395" y="145"/>
                    </a:lnTo>
                    <a:lnTo>
                      <a:pt x="388" y="144"/>
                    </a:lnTo>
                    <a:lnTo>
                      <a:pt x="381" y="141"/>
                    </a:lnTo>
                    <a:lnTo>
                      <a:pt x="372" y="138"/>
                    </a:lnTo>
                    <a:lnTo>
                      <a:pt x="365" y="135"/>
                    </a:lnTo>
                    <a:lnTo>
                      <a:pt x="358" y="134"/>
                    </a:lnTo>
                    <a:lnTo>
                      <a:pt x="349" y="131"/>
                    </a:lnTo>
                    <a:lnTo>
                      <a:pt x="341" y="128"/>
                    </a:lnTo>
                    <a:lnTo>
                      <a:pt x="333" y="125"/>
                    </a:lnTo>
                    <a:lnTo>
                      <a:pt x="325" y="124"/>
                    </a:lnTo>
                    <a:lnTo>
                      <a:pt x="316" y="119"/>
                    </a:lnTo>
                    <a:lnTo>
                      <a:pt x="308" y="116"/>
                    </a:lnTo>
                    <a:lnTo>
                      <a:pt x="299" y="112"/>
                    </a:lnTo>
                    <a:lnTo>
                      <a:pt x="292" y="109"/>
                    </a:lnTo>
                    <a:lnTo>
                      <a:pt x="283" y="106"/>
                    </a:lnTo>
                    <a:lnTo>
                      <a:pt x="273" y="103"/>
                    </a:lnTo>
                    <a:lnTo>
                      <a:pt x="264" y="101"/>
                    </a:lnTo>
                    <a:lnTo>
                      <a:pt x="257" y="98"/>
                    </a:lnTo>
                    <a:lnTo>
                      <a:pt x="249" y="93"/>
                    </a:lnTo>
                    <a:lnTo>
                      <a:pt x="240" y="91"/>
                    </a:lnTo>
                    <a:lnTo>
                      <a:pt x="231" y="86"/>
                    </a:lnTo>
                    <a:lnTo>
                      <a:pt x="223" y="83"/>
                    </a:lnTo>
                    <a:lnTo>
                      <a:pt x="214" y="81"/>
                    </a:lnTo>
                    <a:lnTo>
                      <a:pt x="207" y="76"/>
                    </a:lnTo>
                    <a:lnTo>
                      <a:pt x="198" y="73"/>
                    </a:lnTo>
                    <a:lnTo>
                      <a:pt x="191" y="70"/>
                    </a:lnTo>
                    <a:lnTo>
                      <a:pt x="183" y="66"/>
                    </a:lnTo>
                    <a:lnTo>
                      <a:pt x="175" y="63"/>
                    </a:lnTo>
                    <a:lnTo>
                      <a:pt x="167" y="59"/>
                    </a:lnTo>
                    <a:lnTo>
                      <a:pt x="160" y="58"/>
                    </a:lnTo>
                    <a:lnTo>
                      <a:pt x="151" y="53"/>
                    </a:lnTo>
                    <a:lnTo>
                      <a:pt x="144" y="50"/>
                    </a:lnTo>
                    <a:lnTo>
                      <a:pt x="137" y="46"/>
                    </a:lnTo>
                    <a:lnTo>
                      <a:pt x="129" y="43"/>
                    </a:lnTo>
                    <a:lnTo>
                      <a:pt x="122" y="40"/>
                    </a:lnTo>
                    <a:lnTo>
                      <a:pt x="115" y="37"/>
                    </a:lnTo>
                    <a:lnTo>
                      <a:pt x="109" y="35"/>
                    </a:lnTo>
                    <a:lnTo>
                      <a:pt x="102" y="32"/>
                    </a:lnTo>
                    <a:lnTo>
                      <a:pt x="96" y="29"/>
                    </a:lnTo>
                    <a:lnTo>
                      <a:pt x="91" y="26"/>
                    </a:lnTo>
                    <a:lnTo>
                      <a:pt x="85" y="25"/>
                    </a:lnTo>
                    <a:lnTo>
                      <a:pt x="81" y="22"/>
                    </a:lnTo>
                    <a:lnTo>
                      <a:pt x="75" y="20"/>
                    </a:lnTo>
                    <a:lnTo>
                      <a:pt x="69" y="17"/>
                    </a:lnTo>
                    <a:lnTo>
                      <a:pt x="65" y="15"/>
                    </a:lnTo>
                    <a:lnTo>
                      <a:pt x="60" y="13"/>
                    </a:lnTo>
                    <a:lnTo>
                      <a:pt x="52" y="9"/>
                    </a:lnTo>
                    <a:lnTo>
                      <a:pt x="46" y="6"/>
                    </a:lnTo>
                    <a:lnTo>
                      <a:pt x="40" y="3"/>
                    </a:lnTo>
                    <a:lnTo>
                      <a:pt x="36" y="2"/>
                    </a:lnTo>
                    <a:lnTo>
                      <a:pt x="35" y="0"/>
                    </a:lnTo>
                    <a:lnTo>
                      <a:pt x="35" y="0"/>
                    </a:lnTo>
                    <a:lnTo>
                      <a:pt x="0" y="60"/>
                    </a:lnTo>
                    <a:lnTo>
                      <a:pt x="0" y="6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7"/>
              <p:cNvSpPr>
                <a:spLocks/>
              </p:cNvSpPr>
              <p:nvPr/>
            </p:nvSpPr>
            <p:spPr bwMode="auto">
              <a:xfrm>
                <a:off x="4714876" y="2471738"/>
                <a:ext cx="166688" cy="69850"/>
              </a:xfrm>
              <a:custGeom>
                <a:avLst/>
                <a:gdLst>
                  <a:gd name="T0" fmla="*/ 310 w 317"/>
                  <a:gd name="T1" fmla="*/ 1 h 133"/>
                  <a:gd name="T2" fmla="*/ 306 w 317"/>
                  <a:gd name="T3" fmla="*/ 1 h 133"/>
                  <a:gd name="T4" fmla="*/ 297 w 317"/>
                  <a:gd name="T5" fmla="*/ 0 h 133"/>
                  <a:gd name="T6" fmla="*/ 284 w 317"/>
                  <a:gd name="T7" fmla="*/ 0 h 133"/>
                  <a:gd name="T8" fmla="*/ 271 w 317"/>
                  <a:gd name="T9" fmla="*/ 0 h 133"/>
                  <a:gd name="T10" fmla="*/ 265 w 317"/>
                  <a:gd name="T11" fmla="*/ 11 h 133"/>
                  <a:gd name="T12" fmla="*/ 261 w 317"/>
                  <a:gd name="T13" fmla="*/ 11 h 133"/>
                  <a:gd name="T14" fmla="*/ 253 w 317"/>
                  <a:gd name="T15" fmla="*/ 13 h 133"/>
                  <a:gd name="T16" fmla="*/ 241 w 317"/>
                  <a:gd name="T17" fmla="*/ 14 h 133"/>
                  <a:gd name="T18" fmla="*/ 228 w 317"/>
                  <a:gd name="T19" fmla="*/ 17 h 133"/>
                  <a:gd name="T20" fmla="*/ 214 w 317"/>
                  <a:gd name="T21" fmla="*/ 20 h 133"/>
                  <a:gd name="T22" fmla="*/ 198 w 317"/>
                  <a:gd name="T23" fmla="*/ 24 h 133"/>
                  <a:gd name="T24" fmla="*/ 184 w 317"/>
                  <a:gd name="T25" fmla="*/ 27 h 133"/>
                  <a:gd name="T26" fmla="*/ 174 w 317"/>
                  <a:gd name="T27" fmla="*/ 29 h 133"/>
                  <a:gd name="T28" fmla="*/ 161 w 317"/>
                  <a:gd name="T29" fmla="*/ 31 h 133"/>
                  <a:gd name="T30" fmla="*/ 146 w 317"/>
                  <a:gd name="T31" fmla="*/ 34 h 133"/>
                  <a:gd name="T32" fmla="*/ 136 w 317"/>
                  <a:gd name="T33" fmla="*/ 36 h 133"/>
                  <a:gd name="T34" fmla="*/ 126 w 317"/>
                  <a:gd name="T35" fmla="*/ 39 h 133"/>
                  <a:gd name="T36" fmla="*/ 115 w 317"/>
                  <a:gd name="T37" fmla="*/ 40 h 133"/>
                  <a:gd name="T38" fmla="*/ 106 w 317"/>
                  <a:gd name="T39" fmla="*/ 43 h 133"/>
                  <a:gd name="T40" fmla="*/ 95 w 317"/>
                  <a:gd name="T41" fmla="*/ 44 h 133"/>
                  <a:gd name="T42" fmla="*/ 86 w 317"/>
                  <a:gd name="T43" fmla="*/ 47 h 133"/>
                  <a:gd name="T44" fmla="*/ 76 w 317"/>
                  <a:gd name="T45" fmla="*/ 49 h 133"/>
                  <a:gd name="T46" fmla="*/ 66 w 317"/>
                  <a:gd name="T47" fmla="*/ 52 h 133"/>
                  <a:gd name="T48" fmla="*/ 56 w 317"/>
                  <a:gd name="T49" fmla="*/ 53 h 133"/>
                  <a:gd name="T50" fmla="*/ 41 w 317"/>
                  <a:gd name="T51" fmla="*/ 56 h 133"/>
                  <a:gd name="T52" fmla="*/ 24 w 317"/>
                  <a:gd name="T53" fmla="*/ 60 h 133"/>
                  <a:gd name="T54" fmla="*/ 7 w 317"/>
                  <a:gd name="T55" fmla="*/ 63 h 133"/>
                  <a:gd name="T56" fmla="*/ 18 w 317"/>
                  <a:gd name="T57" fmla="*/ 133 h 133"/>
                  <a:gd name="T58" fmla="*/ 21 w 317"/>
                  <a:gd name="T59" fmla="*/ 130 h 133"/>
                  <a:gd name="T60" fmla="*/ 30 w 317"/>
                  <a:gd name="T61" fmla="*/ 129 h 133"/>
                  <a:gd name="T62" fmla="*/ 43 w 317"/>
                  <a:gd name="T63" fmla="*/ 126 h 133"/>
                  <a:gd name="T64" fmla="*/ 57 w 317"/>
                  <a:gd name="T65" fmla="*/ 123 h 133"/>
                  <a:gd name="T66" fmla="*/ 76 w 317"/>
                  <a:gd name="T67" fmla="*/ 119 h 133"/>
                  <a:gd name="T68" fmla="*/ 86 w 317"/>
                  <a:gd name="T69" fmla="*/ 118 h 133"/>
                  <a:gd name="T70" fmla="*/ 96 w 317"/>
                  <a:gd name="T71" fmla="*/ 116 h 133"/>
                  <a:gd name="T72" fmla="*/ 106 w 317"/>
                  <a:gd name="T73" fmla="*/ 113 h 133"/>
                  <a:gd name="T74" fmla="*/ 117 w 317"/>
                  <a:gd name="T75" fmla="*/ 112 h 133"/>
                  <a:gd name="T76" fmla="*/ 129 w 317"/>
                  <a:gd name="T77" fmla="*/ 109 h 133"/>
                  <a:gd name="T78" fmla="*/ 140 w 317"/>
                  <a:gd name="T79" fmla="*/ 108 h 133"/>
                  <a:gd name="T80" fmla="*/ 152 w 317"/>
                  <a:gd name="T81" fmla="*/ 105 h 133"/>
                  <a:gd name="T82" fmla="*/ 163 w 317"/>
                  <a:gd name="T83" fmla="*/ 102 h 133"/>
                  <a:gd name="T84" fmla="*/ 174 w 317"/>
                  <a:gd name="T85" fmla="*/ 100 h 133"/>
                  <a:gd name="T86" fmla="*/ 186 w 317"/>
                  <a:gd name="T87" fmla="*/ 97 h 133"/>
                  <a:gd name="T88" fmla="*/ 197 w 317"/>
                  <a:gd name="T89" fmla="*/ 95 h 133"/>
                  <a:gd name="T90" fmla="*/ 208 w 317"/>
                  <a:gd name="T91" fmla="*/ 93 h 133"/>
                  <a:gd name="T92" fmla="*/ 218 w 317"/>
                  <a:gd name="T93" fmla="*/ 90 h 133"/>
                  <a:gd name="T94" fmla="*/ 228 w 317"/>
                  <a:gd name="T95" fmla="*/ 89 h 133"/>
                  <a:gd name="T96" fmla="*/ 247 w 317"/>
                  <a:gd name="T97" fmla="*/ 85 h 133"/>
                  <a:gd name="T98" fmla="*/ 263 w 317"/>
                  <a:gd name="T99" fmla="*/ 82 h 133"/>
                  <a:gd name="T100" fmla="*/ 276 w 317"/>
                  <a:gd name="T101" fmla="*/ 77 h 133"/>
                  <a:gd name="T102" fmla="*/ 284 w 317"/>
                  <a:gd name="T103" fmla="*/ 77 h 133"/>
                  <a:gd name="T104" fmla="*/ 288 w 317"/>
                  <a:gd name="T105" fmla="*/ 76 h 133"/>
                  <a:gd name="T106" fmla="*/ 300 w 317"/>
                  <a:gd name="T107" fmla="*/ 73 h 133"/>
                  <a:gd name="T108" fmla="*/ 311 w 317"/>
                  <a:gd name="T109" fmla="*/ 70 h 133"/>
                  <a:gd name="T110" fmla="*/ 317 w 317"/>
                  <a:gd name="T111" fmla="*/ 69 h 133"/>
                  <a:gd name="T112" fmla="*/ 313 w 317"/>
                  <a:gd name="T113" fmla="*/ 3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17" h="133">
                    <a:moveTo>
                      <a:pt x="313" y="3"/>
                    </a:moveTo>
                    <a:lnTo>
                      <a:pt x="310" y="1"/>
                    </a:lnTo>
                    <a:lnTo>
                      <a:pt x="310" y="1"/>
                    </a:lnTo>
                    <a:lnTo>
                      <a:pt x="306" y="1"/>
                    </a:lnTo>
                    <a:lnTo>
                      <a:pt x="303" y="1"/>
                    </a:lnTo>
                    <a:lnTo>
                      <a:pt x="297" y="0"/>
                    </a:lnTo>
                    <a:lnTo>
                      <a:pt x="288" y="0"/>
                    </a:lnTo>
                    <a:lnTo>
                      <a:pt x="284" y="0"/>
                    </a:lnTo>
                    <a:lnTo>
                      <a:pt x="278" y="0"/>
                    </a:lnTo>
                    <a:lnTo>
                      <a:pt x="271" y="0"/>
                    </a:lnTo>
                    <a:lnTo>
                      <a:pt x="265" y="0"/>
                    </a:lnTo>
                    <a:lnTo>
                      <a:pt x="265" y="11"/>
                    </a:lnTo>
                    <a:lnTo>
                      <a:pt x="264" y="11"/>
                    </a:lnTo>
                    <a:lnTo>
                      <a:pt x="261" y="11"/>
                    </a:lnTo>
                    <a:lnTo>
                      <a:pt x="257" y="11"/>
                    </a:lnTo>
                    <a:lnTo>
                      <a:pt x="253" y="13"/>
                    </a:lnTo>
                    <a:lnTo>
                      <a:pt x="248" y="14"/>
                    </a:lnTo>
                    <a:lnTo>
                      <a:pt x="241" y="14"/>
                    </a:lnTo>
                    <a:lnTo>
                      <a:pt x="235" y="16"/>
                    </a:lnTo>
                    <a:lnTo>
                      <a:pt x="228" y="17"/>
                    </a:lnTo>
                    <a:lnTo>
                      <a:pt x="222" y="20"/>
                    </a:lnTo>
                    <a:lnTo>
                      <a:pt x="214" y="20"/>
                    </a:lnTo>
                    <a:lnTo>
                      <a:pt x="207" y="23"/>
                    </a:lnTo>
                    <a:lnTo>
                      <a:pt x="198" y="24"/>
                    </a:lnTo>
                    <a:lnTo>
                      <a:pt x="189" y="27"/>
                    </a:lnTo>
                    <a:lnTo>
                      <a:pt x="184" y="27"/>
                    </a:lnTo>
                    <a:lnTo>
                      <a:pt x="179" y="29"/>
                    </a:lnTo>
                    <a:lnTo>
                      <a:pt x="174" y="29"/>
                    </a:lnTo>
                    <a:lnTo>
                      <a:pt x="169" y="30"/>
                    </a:lnTo>
                    <a:lnTo>
                      <a:pt x="161" y="31"/>
                    </a:lnTo>
                    <a:lnTo>
                      <a:pt x="152" y="34"/>
                    </a:lnTo>
                    <a:lnTo>
                      <a:pt x="146" y="34"/>
                    </a:lnTo>
                    <a:lnTo>
                      <a:pt x="140" y="36"/>
                    </a:lnTo>
                    <a:lnTo>
                      <a:pt x="136" y="36"/>
                    </a:lnTo>
                    <a:lnTo>
                      <a:pt x="130" y="37"/>
                    </a:lnTo>
                    <a:lnTo>
                      <a:pt x="126" y="39"/>
                    </a:lnTo>
                    <a:lnTo>
                      <a:pt x="120" y="40"/>
                    </a:lnTo>
                    <a:lnTo>
                      <a:pt x="115" y="40"/>
                    </a:lnTo>
                    <a:lnTo>
                      <a:pt x="110" y="43"/>
                    </a:lnTo>
                    <a:lnTo>
                      <a:pt x="106" y="43"/>
                    </a:lnTo>
                    <a:lnTo>
                      <a:pt x="100" y="44"/>
                    </a:lnTo>
                    <a:lnTo>
                      <a:pt x="95" y="44"/>
                    </a:lnTo>
                    <a:lnTo>
                      <a:pt x="90" y="47"/>
                    </a:lnTo>
                    <a:lnTo>
                      <a:pt x="86" y="47"/>
                    </a:lnTo>
                    <a:lnTo>
                      <a:pt x="80" y="49"/>
                    </a:lnTo>
                    <a:lnTo>
                      <a:pt x="76" y="49"/>
                    </a:lnTo>
                    <a:lnTo>
                      <a:pt x="70" y="52"/>
                    </a:lnTo>
                    <a:lnTo>
                      <a:pt x="66" y="52"/>
                    </a:lnTo>
                    <a:lnTo>
                      <a:pt x="60" y="53"/>
                    </a:lnTo>
                    <a:lnTo>
                      <a:pt x="56" y="53"/>
                    </a:lnTo>
                    <a:lnTo>
                      <a:pt x="51" y="54"/>
                    </a:lnTo>
                    <a:lnTo>
                      <a:pt x="41" y="56"/>
                    </a:lnTo>
                    <a:lnTo>
                      <a:pt x="33" y="57"/>
                    </a:lnTo>
                    <a:lnTo>
                      <a:pt x="24" y="60"/>
                    </a:lnTo>
                    <a:lnTo>
                      <a:pt x="15" y="62"/>
                    </a:lnTo>
                    <a:lnTo>
                      <a:pt x="7" y="63"/>
                    </a:lnTo>
                    <a:lnTo>
                      <a:pt x="0" y="66"/>
                    </a:lnTo>
                    <a:lnTo>
                      <a:pt x="18" y="133"/>
                    </a:lnTo>
                    <a:lnTo>
                      <a:pt x="18" y="132"/>
                    </a:lnTo>
                    <a:lnTo>
                      <a:pt x="21" y="130"/>
                    </a:lnTo>
                    <a:lnTo>
                      <a:pt x="24" y="130"/>
                    </a:lnTo>
                    <a:lnTo>
                      <a:pt x="30" y="129"/>
                    </a:lnTo>
                    <a:lnTo>
                      <a:pt x="36" y="128"/>
                    </a:lnTo>
                    <a:lnTo>
                      <a:pt x="43" y="126"/>
                    </a:lnTo>
                    <a:lnTo>
                      <a:pt x="49" y="125"/>
                    </a:lnTo>
                    <a:lnTo>
                      <a:pt x="57" y="123"/>
                    </a:lnTo>
                    <a:lnTo>
                      <a:pt x="66" y="122"/>
                    </a:lnTo>
                    <a:lnTo>
                      <a:pt x="76" y="119"/>
                    </a:lnTo>
                    <a:lnTo>
                      <a:pt x="80" y="118"/>
                    </a:lnTo>
                    <a:lnTo>
                      <a:pt x="86" y="118"/>
                    </a:lnTo>
                    <a:lnTo>
                      <a:pt x="90" y="116"/>
                    </a:lnTo>
                    <a:lnTo>
                      <a:pt x="96" y="116"/>
                    </a:lnTo>
                    <a:lnTo>
                      <a:pt x="102" y="115"/>
                    </a:lnTo>
                    <a:lnTo>
                      <a:pt x="106" y="113"/>
                    </a:lnTo>
                    <a:lnTo>
                      <a:pt x="112" y="112"/>
                    </a:lnTo>
                    <a:lnTo>
                      <a:pt x="117" y="112"/>
                    </a:lnTo>
                    <a:lnTo>
                      <a:pt x="123" y="110"/>
                    </a:lnTo>
                    <a:lnTo>
                      <a:pt x="129" y="109"/>
                    </a:lnTo>
                    <a:lnTo>
                      <a:pt x="135" y="108"/>
                    </a:lnTo>
                    <a:lnTo>
                      <a:pt x="140" y="108"/>
                    </a:lnTo>
                    <a:lnTo>
                      <a:pt x="146" y="106"/>
                    </a:lnTo>
                    <a:lnTo>
                      <a:pt x="152" y="105"/>
                    </a:lnTo>
                    <a:lnTo>
                      <a:pt x="158" y="103"/>
                    </a:lnTo>
                    <a:lnTo>
                      <a:pt x="163" y="102"/>
                    </a:lnTo>
                    <a:lnTo>
                      <a:pt x="169" y="100"/>
                    </a:lnTo>
                    <a:lnTo>
                      <a:pt x="174" y="100"/>
                    </a:lnTo>
                    <a:lnTo>
                      <a:pt x="181" y="97"/>
                    </a:lnTo>
                    <a:lnTo>
                      <a:pt x="186" y="97"/>
                    </a:lnTo>
                    <a:lnTo>
                      <a:pt x="191" y="95"/>
                    </a:lnTo>
                    <a:lnTo>
                      <a:pt x="197" y="95"/>
                    </a:lnTo>
                    <a:lnTo>
                      <a:pt x="202" y="93"/>
                    </a:lnTo>
                    <a:lnTo>
                      <a:pt x="208" y="93"/>
                    </a:lnTo>
                    <a:lnTo>
                      <a:pt x="214" y="90"/>
                    </a:lnTo>
                    <a:lnTo>
                      <a:pt x="218" y="90"/>
                    </a:lnTo>
                    <a:lnTo>
                      <a:pt x="224" y="89"/>
                    </a:lnTo>
                    <a:lnTo>
                      <a:pt x="228" y="89"/>
                    </a:lnTo>
                    <a:lnTo>
                      <a:pt x="238" y="86"/>
                    </a:lnTo>
                    <a:lnTo>
                      <a:pt x="247" y="85"/>
                    </a:lnTo>
                    <a:lnTo>
                      <a:pt x="255" y="82"/>
                    </a:lnTo>
                    <a:lnTo>
                      <a:pt x="263" y="82"/>
                    </a:lnTo>
                    <a:lnTo>
                      <a:pt x="268" y="79"/>
                    </a:lnTo>
                    <a:lnTo>
                      <a:pt x="276" y="77"/>
                    </a:lnTo>
                    <a:lnTo>
                      <a:pt x="280" y="77"/>
                    </a:lnTo>
                    <a:lnTo>
                      <a:pt x="284" y="77"/>
                    </a:lnTo>
                    <a:lnTo>
                      <a:pt x="284" y="76"/>
                    </a:lnTo>
                    <a:lnTo>
                      <a:pt x="288" y="76"/>
                    </a:lnTo>
                    <a:lnTo>
                      <a:pt x="293" y="73"/>
                    </a:lnTo>
                    <a:lnTo>
                      <a:pt x="300" y="73"/>
                    </a:lnTo>
                    <a:lnTo>
                      <a:pt x="306" y="70"/>
                    </a:lnTo>
                    <a:lnTo>
                      <a:pt x="311" y="70"/>
                    </a:lnTo>
                    <a:lnTo>
                      <a:pt x="316" y="69"/>
                    </a:lnTo>
                    <a:lnTo>
                      <a:pt x="317" y="69"/>
                    </a:lnTo>
                    <a:lnTo>
                      <a:pt x="313" y="3"/>
                    </a:lnTo>
                    <a:lnTo>
                      <a:pt x="31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8"/>
              <p:cNvSpPr>
                <a:spLocks/>
              </p:cNvSpPr>
              <p:nvPr/>
            </p:nvSpPr>
            <p:spPr bwMode="auto">
              <a:xfrm>
                <a:off x="4551363" y="1620838"/>
                <a:ext cx="557213" cy="368300"/>
              </a:xfrm>
              <a:custGeom>
                <a:avLst/>
                <a:gdLst>
                  <a:gd name="T0" fmla="*/ 747 w 1053"/>
                  <a:gd name="T1" fmla="*/ 381 h 695"/>
                  <a:gd name="T2" fmla="*/ 562 w 1053"/>
                  <a:gd name="T3" fmla="*/ 277 h 695"/>
                  <a:gd name="T4" fmla="*/ 858 w 1053"/>
                  <a:gd name="T5" fmla="*/ 0 h 695"/>
                  <a:gd name="T6" fmla="*/ 53 w 1053"/>
                  <a:gd name="T7" fmla="*/ 336 h 695"/>
                  <a:gd name="T8" fmla="*/ 482 w 1053"/>
                  <a:gd name="T9" fmla="*/ 402 h 695"/>
                  <a:gd name="T10" fmla="*/ 911 w 1053"/>
                  <a:gd name="T11" fmla="*/ 597 h 695"/>
                  <a:gd name="T12" fmla="*/ 849 w 1053"/>
                  <a:gd name="T13" fmla="*/ 599 h 695"/>
                  <a:gd name="T14" fmla="*/ 831 w 1053"/>
                  <a:gd name="T15" fmla="*/ 579 h 695"/>
                  <a:gd name="T16" fmla="*/ 809 w 1053"/>
                  <a:gd name="T17" fmla="*/ 557 h 695"/>
                  <a:gd name="T18" fmla="*/ 782 w 1053"/>
                  <a:gd name="T19" fmla="*/ 536 h 695"/>
                  <a:gd name="T20" fmla="*/ 762 w 1053"/>
                  <a:gd name="T21" fmla="*/ 521 h 695"/>
                  <a:gd name="T22" fmla="*/ 744 w 1053"/>
                  <a:gd name="T23" fmla="*/ 511 h 695"/>
                  <a:gd name="T24" fmla="*/ 726 w 1053"/>
                  <a:gd name="T25" fmla="*/ 500 h 695"/>
                  <a:gd name="T26" fmla="*/ 707 w 1053"/>
                  <a:gd name="T27" fmla="*/ 491 h 695"/>
                  <a:gd name="T28" fmla="*/ 687 w 1053"/>
                  <a:gd name="T29" fmla="*/ 482 h 695"/>
                  <a:gd name="T30" fmla="*/ 664 w 1053"/>
                  <a:gd name="T31" fmla="*/ 475 h 695"/>
                  <a:gd name="T32" fmla="*/ 640 w 1053"/>
                  <a:gd name="T33" fmla="*/ 470 h 695"/>
                  <a:gd name="T34" fmla="*/ 617 w 1053"/>
                  <a:gd name="T35" fmla="*/ 465 h 695"/>
                  <a:gd name="T36" fmla="*/ 584 w 1053"/>
                  <a:gd name="T37" fmla="*/ 461 h 695"/>
                  <a:gd name="T38" fmla="*/ 552 w 1053"/>
                  <a:gd name="T39" fmla="*/ 459 h 695"/>
                  <a:gd name="T40" fmla="*/ 522 w 1053"/>
                  <a:gd name="T41" fmla="*/ 462 h 695"/>
                  <a:gd name="T42" fmla="*/ 492 w 1053"/>
                  <a:gd name="T43" fmla="*/ 467 h 695"/>
                  <a:gd name="T44" fmla="*/ 463 w 1053"/>
                  <a:gd name="T45" fmla="*/ 472 h 695"/>
                  <a:gd name="T46" fmla="*/ 437 w 1053"/>
                  <a:gd name="T47" fmla="*/ 481 h 695"/>
                  <a:gd name="T48" fmla="*/ 413 w 1053"/>
                  <a:gd name="T49" fmla="*/ 491 h 695"/>
                  <a:gd name="T50" fmla="*/ 392 w 1053"/>
                  <a:gd name="T51" fmla="*/ 501 h 695"/>
                  <a:gd name="T52" fmla="*/ 371 w 1053"/>
                  <a:gd name="T53" fmla="*/ 511 h 695"/>
                  <a:gd name="T54" fmla="*/ 352 w 1053"/>
                  <a:gd name="T55" fmla="*/ 521 h 695"/>
                  <a:gd name="T56" fmla="*/ 336 w 1053"/>
                  <a:gd name="T57" fmla="*/ 531 h 695"/>
                  <a:gd name="T58" fmla="*/ 315 w 1053"/>
                  <a:gd name="T59" fmla="*/ 547 h 695"/>
                  <a:gd name="T60" fmla="*/ 298 w 1053"/>
                  <a:gd name="T61" fmla="*/ 563 h 695"/>
                  <a:gd name="T62" fmla="*/ 354 w 1053"/>
                  <a:gd name="T63" fmla="*/ 607 h 695"/>
                  <a:gd name="T64" fmla="*/ 368 w 1053"/>
                  <a:gd name="T65" fmla="*/ 596 h 695"/>
                  <a:gd name="T66" fmla="*/ 391 w 1053"/>
                  <a:gd name="T67" fmla="*/ 581 h 695"/>
                  <a:gd name="T68" fmla="*/ 421 w 1053"/>
                  <a:gd name="T69" fmla="*/ 564 h 695"/>
                  <a:gd name="T70" fmla="*/ 447 w 1053"/>
                  <a:gd name="T71" fmla="*/ 551 h 695"/>
                  <a:gd name="T72" fmla="*/ 467 w 1053"/>
                  <a:gd name="T73" fmla="*/ 544 h 695"/>
                  <a:gd name="T74" fmla="*/ 489 w 1053"/>
                  <a:gd name="T75" fmla="*/ 538 h 695"/>
                  <a:gd name="T76" fmla="*/ 510 w 1053"/>
                  <a:gd name="T77" fmla="*/ 533 h 695"/>
                  <a:gd name="T78" fmla="*/ 535 w 1053"/>
                  <a:gd name="T79" fmla="*/ 530 h 695"/>
                  <a:gd name="T80" fmla="*/ 561 w 1053"/>
                  <a:gd name="T81" fmla="*/ 530 h 695"/>
                  <a:gd name="T82" fmla="*/ 588 w 1053"/>
                  <a:gd name="T83" fmla="*/ 530 h 695"/>
                  <a:gd name="T84" fmla="*/ 614 w 1053"/>
                  <a:gd name="T85" fmla="*/ 534 h 695"/>
                  <a:gd name="T86" fmla="*/ 638 w 1053"/>
                  <a:gd name="T87" fmla="*/ 538 h 695"/>
                  <a:gd name="T88" fmla="*/ 663 w 1053"/>
                  <a:gd name="T89" fmla="*/ 547 h 695"/>
                  <a:gd name="T90" fmla="*/ 684 w 1053"/>
                  <a:gd name="T91" fmla="*/ 557 h 695"/>
                  <a:gd name="T92" fmla="*/ 703 w 1053"/>
                  <a:gd name="T93" fmla="*/ 566 h 695"/>
                  <a:gd name="T94" fmla="*/ 721 w 1053"/>
                  <a:gd name="T95" fmla="*/ 577 h 695"/>
                  <a:gd name="T96" fmla="*/ 746 w 1053"/>
                  <a:gd name="T97" fmla="*/ 594 h 695"/>
                  <a:gd name="T98" fmla="*/ 772 w 1053"/>
                  <a:gd name="T99" fmla="*/ 616 h 695"/>
                  <a:gd name="T100" fmla="*/ 792 w 1053"/>
                  <a:gd name="T101" fmla="*/ 637 h 695"/>
                  <a:gd name="T102" fmla="*/ 805 w 1053"/>
                  <a:gd name="T103" fmla="*/ 656 h 695"/>
                  <a:gd name="T104" fmla="*/ 813 w 1053"/>
                  <a:gd name="T105" fmla="*/ 669 h 695"/>
                  <a:gd name="T106" fmla="*/ 838 w 1053"/>
                  <a:gd name="T107" fmla="*/ 690 h 695"/>
                  <a:gd name="T108" fmla="*/ 856 w 1053"/>
                  <a:gd name="T109" fmla="*/ 686 h 695"/>
                  <a:gd name="T110" fmla="*/ 1007 w 1053"/>
                  <a:gd name="T111" fmla="*/ 587 h 6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53" h="695">
                    <a:moveTo>
                      <a:pt x="1007" y="587"/>
                    </a:moveTo>
                    <a:lnTo>
                      <a:pt x="772" y="389"/>
                    </a:lnTo>
                    <a:lnTo>
                      <a:pt x="762" y="381"/>
                    </a:lnTo>
                    <a:lnTo>
                      <a:pt x="747" y="381"/>
                    </a:lnTo>
                    <a:lnTo>
                      <a:pt x="572" y="382"/>
                    </a:lnTo>
                    <a:lnTo>
                      <a:pt x="601" y="326"/>
                    </a:lnTo>
                    <a:lnTo>
                      <a:pt x="627" y="272"/>
                    </a:lnTo>
                    <a:lnTo>
                      <a:pt x="562" y="277"/>
                    </a:lnTo>
                    <a:lnTo>
                      <a:pt x="165" y="315"/>
                    </a:lnTo>
                    <a:lnTo>
                      <a:pt x="260" y="203"/>
                    </a:lnTo>
                    <a:lnTo>
                      <a:pt x="877" y="66"/>
                    </a:lnTo>
                    <a:lnTo>
                      <a:pt x="858" y="0"/>
                    </a:lnTo>
                    <a:lnTo>
                      <a:pt x="230" y="138"/>
                    </a:lnTo>
                    <a:lnTo>
                      <a:pt x="219" y="141"/>
                    </a:lnTo>
                    <a:lnTo>
                      <a:pt x="210" y="150"/>
                    </a:lnTo>
                    <a:lnTo>
                      <a:pt x="53" y="336"/>
                    </a:lnTo>
                    <a:lnTo>
                      <a:pt x="0" y="399"/>
                    </a:lnTo>
                    <a:lnTo>
                      <a:pt x="88" y="392"/>
                    </a:lnTo>
                    <a:lnTo>
                      <a:pt x="506" y="352"/>
                    </a:lnTo>
                    <a:lnTo>
                      <a:pt x="482" y="402"/>
                    </a:lnTo>
                    <a:lnTo>
                      <a:pt x="456" y="451"/>
                    </a:lnTo>
                    <a:lnTo>
                      <a:pt x="515" y="451"/>
                    </a:lnTo>
                    <a:lnTo>
                      <a:pt x="734" y="449"/>
                    </a:lnTo>
                    <a:lnTo>
                      <a:pt x="911" y="597"/>
                    </a:lnTo>
                    <a:lnTo>
                      <a:pt x="862" y="613"/>
                    </a:lnTo>
                    <a:lnTo>
                      <a:pt x="858" y="607"/>
                    </a:lnTo>
                    <a:lnTo>
                      <a:pt x="854" y="603"/>
                    </a:lnTo>
                    <a:lnTo>
                      <a:pt x="849" y="599"/>
                    </a:lnTo>
                    <a:lnTo>
                      <a:pt x="846" y="594"/>
                    </a:lnTo>
                    <a:lnTo>
                      <a:pt x="841" y="590"/>
                    </a:lnTo>
                    <a:lnTo>
                      <a:pt x="836" y="584"/>
                    </a:lnTo>
                    <a:lnTo>
                      <a:pt x="831" y="579"/>
                    </a:lnTo>
                    <a:lnTo>
                      <a:pt x="826" y="574"/>
                    </a:lnTo>
                    <a:lnTo>
                      <a:pt x="821" y="569"/>
                    </a:lnTo>
                    <a:lnTo>
                      <a:pt x="816" y="563"/>
                    </a:lnTo>
                    <a:lnTo>
                      <a:pt x="809" y="557"/>
                    </a:lnTo>
                    <a:lnTo>
                      <a:pt x="803" y="551"/>
                    </a:lnTo>
                    <a:lnTo>
                      <a:pt x="796" y="546"/>
                    </a:lnTo>
                    <a:lnTo>
                      <a:pt x="789" y="540"/>
                    </a:lnTo>
                    <a:lnTo>
                      <a:pt x="782" y="536"/>
                    </a:lnTo>
                    <a:lnTo>
                      <a:pt x="775" y="530"/>
                    </a:lnTo>
                    <a:lnTo>
                      <a:pt x="770" y="525"/>
                    </a:lnTo>
                    <a:lnTo>
                      <a:pt x="766" y="524"/>
                    </a:lnTo>
                    <a:lnTo>
                      <a:pt x="762" y="521"/>
                    </a:lnTo>
                    <a:lnTo>
                      <a:pt x="759" y="518"/>
                    </a:lnTo>
                    <a:lnTo>
                      <a:pt x="753" y="515"/>
                    </a:lnTo>
                    <a:lnTo>
                      <a:pt x="750" y="513"/>
                    </a:lnTo>
                    <a:lnTo>
                      <a:pt x="744" y="511"/>
                    </a:lnTo>
                    <a:lnTo>
                      <a:pt x="742" y="508"/>
                    </a:lnTo>
                    <a:lnTo>
                      <a:pt x="736" y="505"/>
                    </a:lnTo>
                    <a:lnTo>
                      <a:pt x="731" y="503"/>
                    </a:lnTo>
                    <a:lnTo>
                      <a:pt x="726" y="500"/>
                    </a:lnTo>
                    <a:lnTo>
                      <a:pt x="721" y="497"/>
                    </a:lnTo>
                    <a:lnTo>
                      <a:pt x="717" y="495"/>
                    </a:lnTo>
                    <a:lnTo>
                      <a:pt x="713" y="492"/>
                    </a:lnTo>
                    <a:lnTo>
                      <a:pt x="707" y="491"/>
                    </a:lnTo>
                    <a:lnTo>
                      <a:pt x="703" y="490"/>
                    </a:lnTo>
                    <a:lnTo>
                      <a:pt x="697" y="487"/>
                    </a:lnTo>
                    <a:lnTo>
                      <a:pt x="691" y="484"/>
                    </a:lnTo>
                    <a:lnTo>
                      <a:pt x="687" y="482"/>
                    </a:lnTo>
                    <a:lnTo>
                      <a:pt x="681" y="481"/>
                    </a:lnTo>
                    <a:lnTo>
                      <a:pt x="675" y="478"/>
                    </a:lnTo>
                    <a:lnTo>
                      <a:pt x="670" y="478"/>
                    </a:lnTo>
                    <a:lnTo>
                      <a:pt x="664" y="475"/>
                    </a:lnTo>
                    <a:lnTo>
                      <a:pt x="658" y="475"/>
                    </a:lnTo>
                    <a:lnTo>
                      <a:pt x="652" y="472"/>
                    </a:lnTo>
                    <a:lnTo>
                      <a:pt x="647" y="471"/>
                    </a:lnTo>
                    <a:lnTo>
                      <a:pt x="640" y="470"/>
                    </a:lnTo>
                    <a:lnTo>
                      <a:pt x="635" y="470"/>
                    </a:lnTo>
                    <a:lnTo>
                      <a:pt x="628" y="467"/>
                    </a:lnTo>
                    <a:lnTo>
                      <a:pt x="622" y="467"/>
                    </a:lnTo>
                    <a:lnTo>
                      <a:pt x="617" y="465"/>
                    </a:lnTo>
                    <a:lnTo>
                      <a:pt x="611" y="465"/>
                    </a:lnTo>
                    <a:lnTo>
                      <a:pt x="601" y="464"/>
                    </a:lnTo>
                    <a:lnTo>
                      <a:pt x="592" y="462"/>
                    </a:lnTo>
                    <a:lnTo>
                      <a:pt x="584" y="461"/>
                    </a:lnTo>
                    <a:lnTo>
                      <a:pt x="576" y="461"/>
                    </a:lnTo>
                    <a:lnTo>
                      <a:pt x="568" y="459"/>
                    </a:lnTo>
                    <a:lnTo>
                      <a:pt x="561" y="459"/>
                    </a:lnTo>
                    <a:lnTo>
                      <a:pt x="552" y="459"/>
                    </a:lnTo>
                    <a:lnTo>
                      <a:pt x="545" y="461"/>
                    </a:lnTo>
                    <a:lnTo>
                      <a:pt x="536" y="461"/>
                    </a:lnTo>
                    <a:lnTo>
                      <a:pt x="529" y="461"/>
                    </a:lnTo>
                    <a:lnTo>
                      <a:pt x="522" y="462"/>
                    </a:lnTo>
                    <a:lnTo>
                      <a:pt x="513" y="464"/>
                    </a:lnTo>
                    <a:lnTo>
                      <a:pt x="506" y="464"/>
                    </a:lnTo>
                    <a:lnTo>
                      <a:pt x="499" y="465"/>
                    </a:lnTo>
                    <a:lnTo>
                      <a:pt x="492" y="467"/>
                    </a:lnTo>
                    <a:lnTo>
                      <a:pt x="484" y="470"/>
                    </a:lnTo>
                    <a:lnTo>
                      <a:pt x="477" y="470"/>
                    </a:lnTo>
                    <a:lnTo>
                      <a:pt x="470" y="471"/>
                    </a:lnTo>
                    <a:lnTo>
                      <a:pt x="463" y="472"/>
                    </a:lnTo>
                    <a:lnTo>
                      <a:pt x="457" y="475"/>
                    </a:lnTo>
                    <a:lnTo>
                      <a:pt x="450" y="477"/>
                    </a:lnTo>
                    <a:lnTo>
                      <a:pt x="444" y="478"/>
                    </a:lnTo>
                    <a:lnTo>
                      <a:pt x="437" y="481"/>
                    </a:lnTo>
                    <a:lnTo>
                      <a:pt x="431" y="484"/>
                    </a:lnTo>
                    <a:lnTo>
                      <a:pt x="425" y="485"/>
                    </a:lnTo>
                    <a:lnTo>
                      <a:pt x="418" y="488"/>
                    </a:lnTo>
                    <a:lnTo>
                      <a:pt x="413" y="491"/>
                    </a:lnTo>
                    <a:lnTo>
                      <a:pt x="407" y="492"/>
                    </a:lnTo>
                    <a:lnTo>
                      <a:pt x="403" y="495"/>
                    </a:lnTo>
                    <a:lnTo>
                      <a:pt x="397" y="498"/>
                    </a:lnTo>
                    <a:lnTo>
                      <a:pt x="392" y="501"/>
                    </a:lnTo>
                    <a:lnTo>
                      <a:pt x="387" y="504"/>
                    </a:lnTo>
                    <a:lnTo>
                      <a:pt x="381" y="505"/>
                    </a:lnTo>
                    <a:lnTo>
                      <a:pt x="377" y="508"/>
                    </a:lnTo>
                    <a:lnTo>
                      <a:pt x="371" y="511"/>
                    </a:lnTo>
                    <a:lnTo>
                      <a:pt x="367" y="514"/>
                    </a:lnTo>
                    <a:lnTo>
                      <a:pt x="361" y="517"/>
                    </a:lnTo>
                    <a:lnTo>
                      <a:pt x="357" y="520"/>
                    </a:lnTo>
                    <a:lnTo>
                      <a:pt x="352" y="521"/>
                    </a:lnTo>
                    <a:lnTo>
                      <a:pt x="349" y="524"/>
                    </a:lnTo>
                    <a:lnTo>
                      <a:pt x="344" y="525"/>
                    </a:lnTo>
                    <a:lnTo>
                      <a:pt x="341" y="528"/>
                    </a:lnTo>
                    <a:lnTo>
                      <a:pt x="336" y="531"/>
                    </a:lnTo>
                    <a:lnTo>
                      <a:pt x="334" y="534"/>
                    </a:lnTo>
                    <a:lnTo>
                      <a:pt x="326" y="538"/>
                    </a:lnTo>
                    <a:lnTo>
                      <a:pt x="322" y="544"/>
                    </a:lnTo>
                    <a:lnTo>
                      <a:pt x="315" y="547"/>
                    </a:lnTo>
                    <a:lnTo>
                      <a:pt x="311" y="550"/>
                    </a:lnTo>
                    <a:lnTo>
                      <a:pt x="305" y="554"/>
                    </a:lnTo>
                    <a:lnTo>
                      <a:pt x="302" y="557"/>
                    </a:lnTo>
                    <a:lnTo>
                      <a:pt x="298" y="563"/>
                    </a:lnTo>
                    <a:lnTo>
                      <a:pt x="295" y="566"/>
                    </a:lnTo>
                    <a:lnTo>
                      <a:pt x="349" y="613"/>
                    </a:lnTo>
                    <a:lnTo>
                      <a:pt x="351" y="610"/>
                    </a:lnTo>
                    <a:lnTo>
                      <a:pt x="354" y="607"/>
                    </a:lnTo>
                    <a:lnTo>
                      <a:pt x="357" y="604"/>
                    </a:lnTo>
                    <a:lnTo>
                      <a:pt x="359" y="603"/>
                    </a:lnTo>
                    <a:lnTo>
                      <a:pt x="364" y="599"/>
                    </a:lnTo>
                    <a:lnTo>
                      <a:pt x="368" y="596"/>
                    </a:lnTo>
                    <a:lnTo>
                      <a:pt x="372" y="591"/>
                    </a:lnTo>
                    <a:lnTo>
                      <a:pt x="378" y="589"/>
                    </a:lnTo>
                    <a:lnTo>
                      <a:pt x="384" y="584"/>
                    </a:lnTo>
                    <a:lnTo>
                      <a:pt x="391" y="581"/>
                    </a:lnTo>
                    <a:lnTo>
                      <a:pt x="397" y="577"/>
                    </a:lnTo>
                    <a:lnTo>
                      <a:pt x="405" y="571"/>
                    </a:lnTo>
                    <a:lnTo>
                      <a:pt x="413" y="569"/>
                    </a:lnTo>
                    <a:lnTo>
                      <a:pt x="421" y="564"/>
                    </a:lnTo>
                    <a:lnTo>
                      <a:pt x="428" y="558"/>
                    </a:lnTo>
                    <a:lnTo>
                      <a:pt x="438" y="556"/>
                    </a:lnTo>
                    <a:lnTo>
                      <a:pt x="443" y="553"/>
                    </a:lnTo>
                    <a:lnTo>
                      <a:pt x="447" y="551"/>
                    </a:lnTo>
                    <a:lnTo>
                      <a:pt x="451" y="550"/>
                    </a:lnTo>
                    <a:lnTo>
                      <a:pt x="457" y="548"/>
                    </a:lnTo>
                    <a:lnTo>
                      <a:pt x="463" y="546"/>
                    </a:lnTo>
                    <a:lnTo>
                      <a:pt x="467" y="544"/>
                    </a:lnTo>
                    <a:lnTo>
                      <a:pt x="473" y="541"/>
                    </a:lnTo>
                    <a:lnTo>
                      <a:pt x="477" y="541"/>
                    </a:lnTo>
                    <a:lnTo>
                      <a:pt x="483" y="538"/>
                    </a:lnTo>
                    <a:lnTo>
                      <a:pt x="489" y="538"/>
                    </a:lnTo>
                    <a:lnTo>
                      <a:pt x="494" y="537"/>
                    </a:lnTo>
                    <a:lnTo>
                      <a:pt x="500" y="536"/>
                    </a:lnTo>
                    <a:lnTo>
                      <a:pt x="506" y="534"/>
                    </a:lnTo>
                    <a:lnTo>
                      <a:pt x="510" y="533"/>
                    </a:lnTo>
                    <a:lnTo>
                      <a:pt x="517" y="531"/>
                    </a:lnTo>
                    <a:lnTo>
                      <a:pt x="523" y="531"/>
                    </a:lnTo>
                    <a:lnTo>
                      <a:pt x="529" y="530"/>
                    </a:lnTo>
                    <a:lnTo>
                      <a:pt x="535" y="530"/>
                    </a:lnTo>
                    <a:lnTo>
                      <a:pt x="542" y="530"/>
                    </a:lnTo>
                    <a:lnTo>
                      <a:pt x="548" y="530"/>
                    </a:lnTo>
                    <a:lnTo>
                      <a:pt x="553" y="530"/>
                    </a:lnTo>
                    <a:lnTo>
                      <a:pt x="561" y="530"/>
                    </a:lnTo>
                    <a:lnTo>
                      <a:pt x="566" y="530"/>
                    </a:lnTo>
                    <a:lnTo>
                      <a:pt x="573" y="530"/>
                    </a:lnTo>
                    <a:lnTo>
                      <a:pt x="579" y="530"/>
                    </a:lnTo>
                    <a:lnTo>
                      <a:pt x="588" y="530"/>
                    </a:lnTo>
                    <a:lnTo>
                      <a:pt x="594" y="531"/>
                    </a:lnTo>
                    <a:lnTo>
                      <a:pt x="601" y="533"/>
                    </a:lnTo>
                    <a:lnTo>
                      <a:pt x="607" y="533"/>
                    </a:lnTo>
                    <a:lnTo>
                      <a:pt x="614" y="534"/>
                    </a:lnTo>
                    <a:lnTo>
                      <a:pt x="619" y="536"/>
                    </a:lnTo>
                    <a:lnTo>
                      <a:pt x="627" y="537"/>
                    </a:lnTo>
                    <a:lnTo>
                      <a:pt x="631" y="537"/>
                    </a:lnTo>
                    <a:lnTo>
                      <a:pt x="638" y="538"/>
                    </a:lnTo>
                    <a:lnTo>
                      <a:pt x="644" y="541"/>
                    </a:lnTo>
                    <a:lnTo>
                      <a:pt x="651" y="544"/>
                    </a:lnTo>
                    <a:lnTo>
                      <a:pt x="655" y="546"/>
                    </a:lnTo>
                    <a:lnTo>
                      <a:pt x="663" y="547"/>
                    </a:lnTo>
                    <a:lnTo>
                      <a:pt x="667" y="548"/>
                    </a:lnTo>
                    <a:lnTo>
                      <a:pt x="673" y="551"/>
                    </a:lnTo>
                    <a:lnTo>
                      <a:pt x="678" y="554"/>
                    </a:lnTo>
                    <a:lnTo>
                      <a:pt x="684" y="557"/>
                    </a:lnTo>
                    <a:lnTo>
                      <a:pt x="688" y="558"/>
                    </a:lnTo>
                    <a:lnTo>
                      <a:pt x="694" y="561"/>
                    </a:lnTo>
                    <a:lnTo>
                      <a:pt x="698" y="563"/>
                    </a:lnTo>
                    <a:lnTo>
                      <a:pt x="703" y="566"/>
                    </a:lnTo>
                    <a:lnTo>
                      <a:pt x="707" y="569"/>
                    </a:lnTo>
                    <a:lnTo>
                      <a:pt x="713" y="571"/>
                    </a:lnTo>
                    <a:lnTo>
                      <a:pt x="717" y="574"/>
                    </a:lnTo>
                    <a:lnTo>
                      <a:pt x="721" y="577"/>
                    </a:lnTo>
                    <a:lnTo>
                      <a:pt x="726" y="579"/>
                    </a:lnTo>
                    <a:lnTo>
                      <a:pt x="730" y="583"/>
                    </a:lnTo>
                    <a:lnTo>
                      <a:pt x="737" y="587"/>
                    </a:lnTo>
                    <a:lnTo>
                      <a:pt x="746" y="594"/>
                    </a:lnTo>
                    <a:lnTo>
                      <a:pt x="752" y="600"/>
                    </a:lnTo>
                    <a:lnTo>
                      <a:pt x="760" y="606"/>
                    </a:lnTo>
                    <a:lnTo>
                      <a:pt x="766" y="612"/>
                    </a:lnTo>
                    <a:lnTo>
                      <a:pt x="772" y="616"/>
                    </a:lnTo>
                    <a:lnTo>
                      <a:pt x="776" y="622"/>
                    </a:lnTo>
                    <a:lnTo>
                      <a:pt x="783" y="627"/>
                    </a:lnTo>
                    <a:lnTo>
                      <a:pt x="788" y="633"/>
                    </a:lnTo>
                    <a:lnTo>
                      <a:pt x="792" y="637"/>
                    </a:lnTo>
                    <a:lnTo>
                      <a:pt x="795" y="643"/>
                    </a:lnTo>
                    <a:lnTo>
                      <a:pt x="799" y="647"/>
                    </a:lnTo>
                    <a:lnTo>
                      <a:pt x="802" y="652"/>
                    </a:lnTo>
                    <a:lnTo>
                      <a:pt x="805" y="656"/>
                    </a:lnTo>
                    <a:lnTo>
                      <a:pt x="806" y="659"/>
                    </a:lnTo>
                    <a:lnTo>
                      <a:pt x="809" y="662"/>
                    </a:lnTo>
                    <a:lnTo>
                      <a:pt x="812" y="668"/>
                    </a:lnTo>
                    <a:lnTo>
                      <a:pt x="813" y="669"/>
                    </a:lnTo>
                    <a:lnTo>
                      <a:pt x="829" y="695"/>
                    </a:lnTo>
                    <a:lnTo>
                      <a:pt x="829" y="693"/>
                    </a:lnTo>
                    <a:lnTo>
                      <a:pt x="833" y="693"/>
                    </a:lnTo>
                    <a:lnTo>
                      <a:pt x="838" y="690"/>
                    </a:lnTo>
                    <a:lnTo>
                      <a:pt x="844" y="690"/>
                    </a:lnTo>
                    <a:lnTo>
                      <a:pt x="848" y="688"/>
                    </a:lnTo>
                    <a:lnTo>
                      <a:pt x="854" y="686"/>
                    </a:lnTo>
                    <a:lnTo>
                      <a:pt x="856" y="686"/>
                    </a:lnTo>
                    <a:lnTo>
                      <a:pt x="858" y="686"/>
                    </a:lnTo>
                    <a:lnTo>
                      <a:pt x="994" y="645"/>
                    </a:lnTo>
                    <a:lnTo>
                      <a:pt x="1053" y="626"/>
                    </a:lnTo>
                    <a:lnTo>
                      <a:pt x="1007" y="587"/>
                    </a:lnTo>
                    <a:lnTo>
                      <a:pt x="1007" y="58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9"/>
              <p:cNvSpPr>
                <a:spLocks/>
              </p:cNvSpPr>
              <p:nvPr/>
            </p:nvSpPr>
            <p:spPr bwMode="auto">
              <a:xfrm>
                <a:off x="4497388" y="1893888"/>
                <a:ext cx="630238" cy="560388"/>
              </a:xfrm>
              <a:custGeom>
                <a:avLst/>
                <a:gdLst>
                  <a:gd name="T0" fmla="*/ 1192 w 1192"/>
                  <a:gd name="T1" fmla="*/ 792 h 1058"/>
                  <a:gd name="T2" fmla="*/ 1145 w 1192"/>
                  <a:gd name="T3" fmla="*/ 596 h 1058"/>
                  <a:gd name="T4" fmla="*/ 1133 w 1192"/>
                  <a:gd name="T5" fmla="*/ 544 h 1058"/>
                  <a:gd name="T6" fmla="*/ 1087 w 1192"/>
                  <a:gd name="T7" fmla="*/ 574 h 1058"/>
                  <a:gd name="T8" fmla="*/ 965 w 1192"/>
                  <a:gd name="T9" fmla="*/ 653 h 1058"/>
                  <a:gd name="T10" fmla="*/ 975 w 1192"/>
                  <a:gd name="T11" fmla="*/ 485 h 1058"/>
                  <a:gd name="T12" fmla="*/ 905 w 1192"/>
                  <a:gd name="T13" fmla="*/ 468 h 1058"/>
                  <a:gd name="T14" fmla="*/ 784 w 1192"/>
                  <a:gd name="T15" fmla="*/ 701 h 1058"/>
                  <a:gd name="T16" fmla="*/ 441 w 1192"/>
                  <a:gd name="T17" fmla="*/ 887 h 1058"/>
                  <a:gd name="T18" fmla="*/ 597 w 1192"/>
                  <a:gd name="T19" fmla="*/ 576 h 1058"/>
                  <a:gd name="T20" fmla="*/ 600 w 1192"/>
                  <a:gd name="T21" fmla="*/ 567 h 1058"/>
                  <a:gd name="T22" fmla="*/ 600 w 1192"/>
                  <a:gd name="T23" fmla="*/ 559 h 1058"/>
                  <a:gd name="T24" fmla="*/ 590 w 1192"/>
                  <a:gd name="T25" fmla="*/ 428 h 1058"/>
                  <a:gd name="T26" fmla="*/ 587 w 1192"/>
                  <a:gd name="T27" fmla="*/ 401 h 1058"/>
                  <a:gd name="T28" fmla="*/ 559 w 1192"/>
                  <a:gd name="T29" fmla="*/ 396 h 1058"/>
                  <a:gd name="T30" fmla="*/ 238 w 1192"/>
                  <a:gd name="T31" fmla="*/ 343 h 1058"/>
                  <a:gd name="T32" fmla="*/ 90 w 1192"/>
                  <a:gd name="T33" fmla="*/ 244 h 1058"/>
                  <a:gd name="T34" fmla="*/ 151 w 1192"/>
                  <a:gd name="T35" fmla="*/ 115 h 1058"/>
                  <a:gd name="T36" fmla="*/ 455 w 1192"/>
                  <a:gd name="T37" fmla="*/ 68 h 1058"/>
                  <a:gd name="T38" fmla="*/ 442 w 1192"/>
                  <a:gd name="T39" fmla="*/ 0 h 1058"/>
                  <a:gd name="T40" fmla="*/ 118 w 1192"/>
                  <a:gd name="T41" fmla="*/ 51 h 1058"/>
                  <a:gd name="T42" fmla="*/ 99 w 1192"/>
                  <a:gd name="T43" fmla="*/ 54 h 1058"/>
                  <a:gd name="T44" fmla="*/ 90 w 1192"/>
                  <a:gd name="T45" fmla="*/ 71 h 1058"/>
                  <a:gd name="T46" fmla="*/ 11 w 1192"/>
                  <a:gd name="T47" fmla="*/ 240 h 1058"/>
                  <a:gd name="T48" fmla="*/ 0 w 1192"/>
                  <a:gd name="T49" fmla="*/ 266 h 1058"/>
                  <a:gd name="T50" fmla="*/ 24 w 1192"/>
                  <a:gd name="T51" fmla="*/ 282 h 1058"/>
                  <a:gd name="T52" fmla="*/ 202 w 1192"/>
                  <a:gd name="T53" fmla="*/ 402 h 1058"/>
                  <a:gd name="T54" fmla="*/ 211 w 1192"/>
                  <a:gd name="T55" fmla="*/ 406 h 1058"/>
                  <a:gd name="T56" fmla="*/ 218 w 1192"/>
                  <a:gd name="T57" fmla="*/ 408 h 1058"/>
                  <a:gd name="T58" fmla="*/ 518 w 1192"/>
                  <a:gd name="T59" fmla="*/ 458 h 1058"/>
                  <a:gd name="T60" fmla="*/ 527 w 1192"/>
                  <a:gd name="T61" fmla="*/ 553 h 1058"/>
                  <a:gd name="T62" fmla="*/ 323 w 1192"/>
                  <a:gd name="T63" fmla="*/ 959 h 1058"/>
                  <a:gd name="T64" fmla="*/ 273 w 1192"/>
                  <a:gd name="T65" fmla="*/ 1058 h 1058"/>
                  <a:gd name="T66" fmla="*/ 376 w 1192"/>
                  <a:gd name="T67" fmla="*/ 1003 h 1058"/>
                  <a:gd name="T68" fmla="*/ 832 w 1192"/>
                  <a:gd name="T69" fmla="*/ 755 h 1058"/>
                  <a:gd name="T70" fmla="*/ 840 w 1192"/>
                  <a:gd name="T71" fmla="*/ 749 h 1058"/>
                  <a:gd name="T72" fmla="*/ 846 w 1192"/>
                  <a:gd name="T73" fmla="*/ 741 h 1058"/>
                  <a:gd name="T74" fmla="*/ 892 w 1192"/>
                  <a:gd name="T75" fmla="*/ 652 h 1058"/>
                  <a:gd name="T76" fmla="*/ 888 w 1192"/>
                  <a:gd name="T77" fmla="*/ 721 h 1058"/>
                  <a:gd name="T78" fmla="*/ 883 w 1192"/>
                  <a:gd name="T79" fmla="*/ 792 h 1058"/>
                  <a:gd name="T80" fmla="*/ 947 w 1192"/>
                  <a:gd name="T81" fmla="*/ 751 h 1058"/>
                  <a:gd name="T82" fmla="*/ 1086 w 1192"/>
                  <a:gd name="T83" fmla="*/ 660 h 1058"/>
                  <a:gd name="T84" fmla="*/ 1120 w 1192"/>
                  <a:gd name="T85" fmla="*/ 805 h 1058"/>
                  <a:gd name="T86" fmla="*/ 1192 w 1192"/>
                  <a:gd name="T87" fmla="*/ 792 h 1058"/>
                  <a:gd name="T88" fmla="*/ 1192 w 1192"/>
                  <a:gd name="T89" fmla="*/ 792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92" h="1058">
                    <a:moveTo>
                      <a:pt x="1192" y="792"/>
                    </a:moveTo>
                    <a:lnTo>
                      <a:pt x="1145" y="596"/>
                    </a:lnTo>
                    <a:lnTo>
                      <a:pt x="1133" y="544"/>
                    </a:lnTo>
                    <a:lnTo>
                      <a:pt x="1087" y="574"/>
                    </a:lnTo>
                    <a:lnTo>
                      <a:pt x="965" y="653"/>
                    </a:lnTo>
                    <a:lnTo>
                      <a:pt x="975" y="485"/>
                    </a:lnTo>
                    <a:lnTo>
                      <a:pt x="905" y="468"/>
                    </a:lnTo>
                    <a:lnTo>
                      <a:pt x="784" y="701"/>
                    </a:lnTo>
                    <a:lnTo>
                      <a:pt x="441" y="887"/>
                    </a:lnTo>
                    <a:lnTo>
                      <a:pt x="597" y="576"/>
                    </a:lnTo>
                    <a:lnTo>
                      <a:pt x="600" y="567"/>
                    </a:lnTo>
                    <a:lnTo>
                      <a:pt x="600" y="559"/>
                    </a:lnTo>
                    <a:lnTo>
                      <a:pt x="590" y="428"/>
                    </a:lnTo>
                    <a:lnTo>
                      <a:pt x="587" y="401"/>
                    </a:lnTo>
                    <a:lnTo>
                      <a:pt x="559" y="396"/>
                    </a:lnTo>
                    <a:lnTo>
                      <a:pt x="238" y="343"/>
                    </a:lnTo>
                    <a:lnTo>
                      <a:pt x="90" y="244"/>
                    </a:lnTo>
                    <a:lnTo>
                      <a:pt x="151" y="115"/>
                    </a:lnTo>
                    <a:lnTo>
                      <a:pt x="455" y="68"/>
                    </a:lnTo>
                    <a:lnTo>
                      <a:pt x="442" y="0"/>
                    </a:lnTo>
                    <a:lnTo>
                      <a:pt x="118" y="51"/>
                    </a:lnTo>
                    <a:lnTo>
                      <a:pt x="99" y="54"/>
                    </a:lnTo>
                    <a:lnTo>
                      <a:pt x="90" y="71"/>
                    </a:lnTo>
                    <a:lnTo>
                      <a:pt x="11" y="240"/>
                    </a:lnTo>
                    <a:lnTo>
                      <a:pt x="0" y="266"/>
                    </a:lnTo>
                    <a:lnTo>
                      <a:pt x="24" y="282"/>
                    </a:lnTo>
                    <a:lnTo>
                      <a:pt x="202" y="402"/>
                    </a:lnTo>
                    <a:lnTo>
                      <a:pt x="211" y="406"/>
                    </a:lnTo>
                    <a:lnTo>
                      <a:pt x="218" y="408"/>
                    </a:lnTo>
                    <a:lnTo>
                      <a:pt x="518" y="458"/>
                    </a:lnTo>
                    <a:lnTo>
                      <a:pt x="527" y="553"/>
                    </a:lnTo>
                    <a:lnTo>
                      <a:pt x="323" y="959"/>
                    </a:lnTo>
                    <a:lnTo>
                      <a:pt x="273" y="1058"/>
                    </a:lnTo>
                    <a:lnTo>
                      <a:pt x="376" y="1003"/>
                    </a:lnTo>
                    <a:lnTo>
                      <a:pt x="832" y="755"/>
                    </a:lnTo>
                    <a:lnTo>
                      <a:pt x="840" y="749"/>
                    </a:lnTo>
                    <a:lnTo>
                      <a:pt x="846" y="741"/>
                    </a:lnTo>
                    <a:lnTo>
                      <a:pt x="892" y="652"/>
                    </a:lnTo>
                    <a:lnTo>
                      <a:pt x="888" y="721"/>
                    </a:lnTo>
                    <a:lnTo>
                      <a:pt x="883" y="792"/>
                    </a:lnTo>
                    <a:lnTo>
                      <a:pt x="947" y="751"/>
                    </a:lnTo>
                    <a:lnTo>
                      <a:pt x="1086" y="660"/>
                    </a:lnTo>
                    <a:lnTo>
                      <a:pt x="1120" y="805"/>
                    </a:lnTo>
                    <a:lnTo>
                      <a:pt x="1192" y="792"/>
                    </a:lnTo>
                    <a:lnTo>
                      <a:pt x="1192" y="79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0"/>
              <p:cNvSpPr>
                <a:spLocks/>
              </p:cNvSpPr>
              <p:nvPr/>
            </p:nvSpPr>
            <p:spPr bwMode="auto">
              <a:xfrm>
                <a:off x="4065588" y="1489076"/>
                <a:ext cx="576263" cy="908050"/>
              </a:xfrm>
              <a:custGeom>
                <a:avLst/>
                <a:gdLst>
                  <a:gd name="T0" fmla="*/ 770 w 1089"/>
                  <a:gd name="T1" fmla="*/ 212 h 1714"/>
                  <a:gd name="T2" fmla="*/ 724 w 1089"/>
                  <a:gd name="T3" fmla="*/ 231 h 1714"/>
                  <a:gd name="T4" fmla="*/ 672 w 1089"/>
                  <a:gd name="T5" fmla="*/ 254 h 1714"/>
                  <a:gd name="T6" fmla="*/ 619 w 1089"/>
                  <a:gd name="T7" fmla="*/ 279 h 1714"/>
                  <a:gd name="T8" fmla="*/ 567 w 1089"/>
                  <a:gd name="T9" fmla="*/ 307 h 1714"/>
                  <a:gd name="T10" fmla="*/ 521 w 1089"/>
                  <a:gd name="T11" fmla="*/ 335 h 1714"/>
                  <a:gd name="T12" fmla="*/ 484 w 1089"/>
                  <a:gd name="T13" fmla="*/ 361 h 1714"/>
                  <a:gd name="T14" fmla="*/ 454 w 1089"/>
                  <a:gd name="T15" fmla="*/ 401 h 1714"/>
                  <a:gd name="T16" fmla="*/ 429 w 1089"/>
                  <a:gd name="T17" fmla="*/ 447 h 1714"/>
                  <a:gd name="T18" fmla="*/ 401 w 1089"/>
                  <a:gd name="T19" fmla="*/ 498 h 1714"/>
                  <a:gd name="T20" fmla="*/ 375 w 1089"/>
                  <a:gd name="T21" fmla="*/ 539 h 1714"/>
                  <a:gd name="T22" fmla="*/ 355 w 1089"/>
                  <a:gd name="T23" fmla="*/ 574 h 1714"/>
                  <a:gd name="T24" fmla="*/ 333 w 1089"/>
                  <a:gd name="T25" fmla="*/ 618 h 1714"/>
                  <a:gd name="T26" fmla="*/ 309 w 1089"/>
                  <a:gd name="T27" fmla="*/ 663 h 1714"/>
                  <a:gd name="T28" fmla="*/ 260 w 1089"/>
                  <a:gd name="T29" fmla="*/ 703 h 1714"/>
                  <a:gd name="T30" fmla="*/ 171 w 1089"/>
                  <a:gd name="T31" fmla="*/ 769 h 1714"/>
                  <a:gd name="T32" fmla="*/ 106 w 1089"/>
                  <a:gd name="T33" fmla="*/ 820 h 1714"/>
                  <a:gd name="T34" fmla="*/ 59 w 1089"/>
                  <a:gd name="T35" fmla="*/ 861 h 1714"/>
                  <a:gd name="T36" fmla="*/ 20 w 1089"/>
                  <a:gd name="T37" fmla="*/ 902 h 1714"/>
                  <a:gd name="T38" fmla="*/ 1 w 1089"/>
                  <a:gd name="T39" fmla="*/ 935 h 1714"/>
                  <a:gd name="T40" fmla="*/ 18 w 1089"/>
                  <a:gd name="T41" fmla="*/ 981 h 1714"/>
                  <a:gd name="T42" fmla="*/ 63 w 1089"/>
                  <a:gd name="T43" fmla="*/ 1021 h 1714"/>
                  <a:gd name="T44" fmla="*/ 105 w 1089"/>
                  <a:gd name="T45" fmla="*/ 1053 h 1714"/>
                  <a:gd name="T46" fmla="*/ 158 w 1089"/>
                  <a:gd name="T47" fmla="*/ 1092 h 1714"/>
                  <a:gd name="T48" fmla="*/ 227 w 1089"/>
                  <a:gd name="T49" fmla="*/ 1139 h 1714"/>
                  <a:gd name="T50" fmla="*/ 280 w 1089"/>
                  <a:gd name="T51" fmla="*/ 1176 h 1714"/>
                  <a:gd name="T52" fmla="*/ 336 w 1089"/>
                  <a:gd name="T53" fmla="*/ 1215 h 1714"/>
                  <a:gd name="T54" fmla="*/ 346 w 1089"/>
                  <a:gd name="T55" fmla="*/ 1231 h 1714"/>
                  <a:gd name="T56" fmla="*/ 343 w 1089"/>
                  <a:gd name="T57" fmla="*/ 1272 h 1714"/>
                  <a:gd name="T58" fmla="*/ 333 w 1089"/>
                  <a:gd name="T59" fmla="*/ 1320 h 1714"/>
                  <a:gd name="T60" fmla="*/ 320 w 1089"/>
                  <a:gd name="T61" fmla="*/ 1373 h 1714"/>
                  <a:gd name="T62" fmla="*/ 404 w 1089"/>
                  <a:gd name="T63" fmla="*/ 1714 h 1714"/>
                  <a:gd name="T64" fmla="*/ 393 w 1089"/>
                  <a:gd name="T65" fmla="*/ 1381 h 1714"/>
                  <a:gd name="T66" fmla="*/ 406 w 1089"/>
                  <a:gd name="T67" fmla="*/ 1336 h 1714"/>
                  <a:gd name="T68" fmla="*/ 416 w 1089"/>
                  <a:gd name="T69" fmla="*/ 1268 h 1714"/>
                  <a:gd name="T70" fmla="*/ 416 w 1089"/>
                  <a:gd name="T71" fmla="*/ 1218 h 1714"/>
                  <a:gd name="T72" fmla="*/ 396 w 1089"/>
                  <a:gd name="T73" fmla="*/ 1176 h 1714"/>
                  <a:gd name="T74" fmla="*/ 349 w 1089"/>
                  <a:gd name="T75" fmla="*/ 1139 h 1714"/>
                  <a:gd name="T76" fmla="*/ 307 w 1089"/>
                  <a:gd name="T77" fmla="*/ 1110 h 1714"/>
                  <a:gd name="T78" fmla="*/ 254 w 1089"/>
                  <a:gd name="T79" fmla="*/ 1074 h 1714"/>
                  <a:gd name="T80" fmla="*/ 212 w 1089"/>
                  <a:gd name="T81" fmla="*/ 1046 h 1714"/>
                  <a:gd name="T82" fmla="*/ 178 w 1089"/>
                  <a:gd name="T83" fmla="*/ 1021 h 1714"/>
                  <a:gd name="T84" fmla="*/ 133 w 1089"/>
                  <a:gd name="T85" fmla="*/ 988 h 1714"/>
                  <a:gd name="T86" fmla="*/ 85 w 1089"/>
                  <a:gd name="T87" fmla="*/ 950 h 1714"/>
                  <a:gd name="T88" fmla="*/ 72 w 1089"/>
                  <a:gd name="T89" fmla="*/ 954 h 1714"/>
                  <a:gd name="T90" fmla="*/ 96 w 1089"/>
                  <a:gd name="T91" fmla="*/ 925 h 1714"/>
                  <a:gd name="T92" fmla="*/ 129 w 1089"/>
                  <a:gd name="T93" fmla="*/ 896 h 1714"/>
                  <a:gd name="T94" fmla="*/ 168 w 1089"/>
                  <a:gd name="T95" fmla="*/ 865 h 1714"/>
                  <a:gd name="T96" fmla="*/ 210 w 1089"/>
                  <a:gd name="T97" fmla="*/ 830 h 1714"/>
                  <a:gd name="T98" fmla="*/ 257 w 1089"/>
                  <a:gd name="T99" fmla="*/ 795 h 1714"/>
                  <a:gd name="T100" fmla="*/ 304 w 1089"/>
                  <a:gd name="T101" fmla="*/ 759 h 1714"/>
                  <a:gd name="T102" fmla="*/ 355 w 1089"/>
                  <a:gd name="T103" fmla="*/ 721 h 1714"/>
                  <a:gd name="T104" fmla="*/ 445 w 1089"/>
                  <a:gd name="T105" fmla="*/ 568 h 1714"/>
                  <a:gd name="T106" fmla="*/ 470 w 1089"/>
                  <a:gd name="T107" fmla="*/ 526 h 1714"/>
                  <a:gd name="T108" fmla="*/ 500 w 1089"/>
                  <a:gd name="T109" fmla="*/ 475 h 1714"/>
                  <a:gd name="T110" fmla="*/ 524 w 1089"/>
                  <a:gd name="T111" fmla="*/ 427 h 1714"/>
                  <a:gd name="T112" fmla="*/ 559 w 1089"/>
                  <a:gd name="T113" fmla="*/ 397 h 1714"/>
                  <a:gd name="T114" fmla="*/ 590 w 1089"/>
                  <a:gd name="T115" fmla="*/ 377 h 1714"/>
                  <a:gd name="T116" fmla="*/ 630 w 1089"/>
                  <a:gd name="T117" fmla="*/ 357 h 1714"/>
                  <a:gd name="T118" fmla="*/ 676 w 1089"/>
                  <a:gd name="T119" fmla="*/ 333 h 1714"/>
                  <a:gd name="T120" fmla="*/ 724 w 1089"/>
                  <a:gd name="T121" fmla="*/ 310 h 1714"/>
                  <a:gd name="T122" fmla="*/ 776 w 1089"/>
                  <a:gd name="T123" fmla="*/ 287 h 1714"/>
                  <a:gd name="T124" fmla="*/ 827 w 1089"/>
                  <a:gd name="T125" fmla="*/ 265 h 17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089" h="1714">
                    <a:moveTo>
                      <a:pt x="1038" y="0"/>
                    </a:moveTo>
                    <a:lnTo>
                      <a:pt x="786" y="208"/>
                    </a:lnTo>
                    <a:lnTo>
                      <a:pt x="794" y="203"/>
                    </a:lnTo>
                    <a:lnTo>
                      <a:pt x="790" y="203"/>
                    </a:lnTo>
                    <a:lnTo>
                      <a:pt x="784" y="205"/>
                    </a:lnTo>
                    <a:lnTo>
                      <a:pt x="780" y="208"/>
                    </a:lnTo>
                    <a:lnTo>
                      <a:pt x="774" y="209"/>
                    </a:lnTo>
                    <a:lnTo>
                      <a:pt x="770" y="212"/>
                    </a:lnTo>
                    <a:lnTo>
                      <a:pt x="764" y="213"/>
                    </a:lnTo>
                    <a:lnTo>
                      <a:pt x="760" y="216"/>
                    </a:lnTo>
                    <a:lnTo>
                      <a:pt x="754" y="219"/>
                    </a:lnTo>
                    <a:lnTo>
                      <a:pt x="748" y="221"/>
                    </a:lnTo>
                    <a:lnTo>
                      <a:pt x="741" y="224"/>
                    </a:lnTo>
                    <a:lnTo>
                      <a:pt x="735" y="226"/>
                    </a:lnTo>
                    <a:lnTo>
                      <a:pt x="731" y="229"/>
                    </a:lnTo>
                    <a:lnTo>
                      <a:pt x="724" y="231"/>
                    </a:lnTo>
                    <a:lnTo>
                      <a:pt x="718" y="234"/>
                    </a:lnTo>
                    <a:lnTo>
                      <a:pt x="711" y="236"/>
                    </a:lnTo>
                    <a:lnTo>
                      <a:pt x="705" y="241"/>
                    </a:lnTo>
                    <a:lnTo>
                      <a:pt x="698" y="242"/>
                    </a:lnTo>
                    <a:lnTo>
                      <a:pt x="691" y="245"/>
                    </a:lnTo>
                    <a:lnTo>
                      <a:pt x="685" y="248"/>
                    </a:lnTo>
                    <a:lnTo>
                      <a:pt x="678" y="251"/>
                    </a:lnTo>
                    <a:lnTo>
                      <a:pt x="672" y="254"/>
                    </a:lnTo>
                    <a:lnTo>
                      <a:pt x="665" y="258"/>
                    </a:lnTo>
                    <a:lnTo>
                      <a:pt x="658" y="261"/>
                    </a:lnTo>
                    <a:lnTo>
                      <a:pt x="652" y="264"/>
                    </a:lnTo>
                    <a:lnTo>
                      <a:pt x="645" y="267"/>
                    </a:lnTo>
                    <a:lnTo>
                      <a:pt x="639" y="271"/>
                    </a:lnTo>
                    <a:lnTo>
                      <a:pt x="632" y="274"/>
                    </a:lnTo>
                    <a:lnTo>
                      <a:pt x="626" y="278"/>
                    </a:lnTo>
                    <a:lnTo>
                      <a:pt x="619" y="279"/>
                    </a:lnTo>
                    <a:lnTo>
                      <a:pt x="613" y="284"/>
                    </a:lnTo>
                    <a:lnTo>
                      <a:pt x="606" y="287"/>
                    </a:lnTo>
                    <a:lnTo>
                      <a:pt x="600" y="291"/>
                    </a:lnTo>
                    <a:lnTo>
                      <a:pt x="593" y="294"/>
                    </a:lnTo>
                    <a:lnTo>
                      <a:pt x="587" y="297"/>
                    </a:lnTo>
                    <a:lnTo>
                      <a:pt x="580" y="301"/>
                    </a:lnTo>
                    <a:lnTo>
                      <a:pt x="574" y="304"/>
                    </a:lnTo>
                    <a:lnTo>
                      <a:pt x="567" y="307"/>
                    </a:lnTo>
                    <a:lnTo>
                      <a:pt x="562" y="311"/>
                    </a:lnTo>
                    <a:lnTo>
                      <a:pt x="556" y="314"/>
                    </a:lnTo>
                    <a:lnTo>
                      <a:pt x="550" y="318"/>
                    </a:lnTo>
                    <a:lnTo>
                      <a:pt x="544" y="321"/>
                    </a:lnTo>
                    <a:lnTo>
                      <a:pt x="537" y="324"/>
                    </a:lnTo>
                    <a:lnTo>
                      <a:pt x="533" y="328"/>
                    </a:lnTo>
                    <a:lnTo>
                      <a:pt x="527" y="333"/>
                    </a:lnTo>
                    <a:lnTo>
                      <a:pt x="521" y="335"/>
                    </a:lnTo>
                    <a:lnTo>
                      <a:pt x="516" y="338"/>
                    </a:lnTo>
                    <a:lnTo>
                      <a:pt x="511" y="341"/>
                    </a:lnTo>
                    <a:lnTo>
                      <a:pt x="507" y="345"/>
                    </a:lnTo>
                    <a:lnTo>
                      <a:pt x="503" y="348"/>
                    </a:lnTo>
                    <a:lnTo>
                      <a:pt x="497" y="353"/>
                    </a:lnTo>
                    <a:lnTo>
                      <a:pt x="493" y="356"/>
                    </a:lnTo>
                    <a:lnTo>
                      <a:pt x="490" y="360"/>
                    </a:lnTo>
                    <a:lnTo>
                      <a:pt x="484" y="361"/>
                    </a:lnTo>
                    <a:lnTo>
                      <a:pt x="481" y="366"/>
                    </a:lnTo>
                    <a:lnTo>
                      <a:pt x="477" y="368"/>
                    </a:lnTo>
                    <a:lnTo>
                      <a:pt x="474" y="373"/>
                    </a:lnTo>
                    <a:lnTo>
                      <a:pt x="467" y="378"/>
                    </a:lnTo>
                    <a:lnTo>
                      <a:pt x="462" y="384"/>
                    </a:lnTo>
                    <a:lnTo>
                      <a:pt x="458" y="390"/>
                    </a:lnTo>
                    <a:lnTo>
                      <a:pt x="457" y="397"/>
                    </a:lnTo>
                    <a:lnTo>
                      <a:pt x="454" y="401"/>
                    </a:lnTo>
                    <a:lnTo>
                      <a:pt x="452" y="407"/>
                    </a:lnTo>
                    <a:lnTo>
                      <a:pt x="449" y="411"/>
                    </a:lnTo>
                    <a:lnTo>
                      <a:pt x="447" y="419"/>
                    </a:lnTo>
                    <a:lnTo>
                      <a:pt x="444" y="423"/>
                    </a:lnTo>
                    <a:lnTo>
                      <a:pt x="439" y="430"/>
                    </a:lnTo>
                    <a:lnTo>
                      <a:pt x="437" y="436"/>
                    </a:lnTo>
                    <a:lnTo>
                      <a:pt x="434" y="443"/>
                    </a:lnTo>
                    <a:lnTo>
                      <a:pt x="429" y="447"/>
                    </a:lnTo>
                    <a:lnTo>
                      <a:pt x="425" y="455"/>
                    </a:lnTo>
                    <a:lnTo>
                      <a:pt x="422" y="460"/>
                    </a:lnTo>
                    <a:lnTo>
                      <a:pt x="419" y="467"/>
                    </a:lnTo>
                    <a:lnTo>
                      <a:pt x="415" y="473"/>
                    </a:lnTo>
                    <a:lnTo>
                      <a:pt x="412" y="480"/>
                    </a:lnTo>
                    <a:lnTo>
                      <a:pt x="408" y="486"/>
                    </a:lnTo>
                    <a:lnTo>
                      <a:pt x="405" y="493"/>
                    </a:lnTo>
                    <a:lnTo>
                      <a:pt x="401" y="498"/>
                    </a:lnTo>
                    <a:lnTo>
                      <a:pt x="396" y="503"/>
                    </a:lnTo>
                    <a:lnTo>
                      <a:pt x="393" y="509"/>
                    </a:lnTo>
                    <a:lnTo>
                      <a:pt x="391" y="515"/>
                    </a:lnTo>
                    <a:lnTo>
                      <a:pt x="388" y="519"/>
                    </a:lnTo>
                    <a:lnTo>
                      <a:pt x="385" y="523"/>
                    </a:lnTo>
                    <a:lnTo>
                      <a:pt x="382" y="529"/>
                    </a:lnTo>
                    <a:lnTo>
                      <a:pt x="381" y="533"/>
                    </a:lnTo>
                    <a:lnTo>
                      <a:pt x="375" y="539"/>
                    </a:lnTo>
                    <a:lnTo>
                      <a:pt x="373" y="545"/>
                    </a:lnTo>
                    <a:lnTo>
                      <a:pt x="370" y="548"/>
                    </a:lnTo>
                    <a:lnTo>
                      <a:pt x="370" y="551"/>
                    </a:lnTo>
                    <a:lnTo>
                      <a:pt x="369" y="551"/>
                    </a:lnTo>
                    <a:lnTo>
                      <a:pt x="366" y="555"/>
                    </a:lnTo>
                    <a:lnTo>
                      <a:pt x="362" y="562"/>
                    </a:lnTo>
                    <a:lnTo>
                      <a:pt x="359" y="571"/>
                    </a:lnTo>
                    <a:lnTo>
                      <a:pt x="355" y="574"/>
                    </a:lnTo>
                    <a:lnTo>
                      <a:pt x="353" y="579"/>
                    </a:lnTo>
                    <a:lnTo>
                      <a:pt x="350" y="584"/>
                    </a:lnTo>
                    <a:lnTo>
                      <a:pt x="347" y="589"/>
                    </a:lnTo>
                    <a:lnTo>
                      <a:pt x="345" y="595"/>
                    </a:lnTo>
                    <a:lnTo>
                      <a:pt x="342" y="601"/>
                    </a:lnTo>
                    <a:lnTo>
                      <a:pt x="339" y="607"/>
                    </a:lnTo>
                    <a:lnTo>
                      <a:pt x="336" y="612"/>
                    </a:lnTo>
                    <a:lnTo>
                      <a:pt x="333" y="618"/>
                    </a:lnTo>
                    <a:lnTo>
                      <a:pt x="330" y="624"/>
                    </a:lnTo>
                    <a:lnTo>
                      <a:pt x="326" y="630"/>
                    </a:lnTo>
                    <a:lnTo>
                      <a:pt x="324" y="635"/>
                    </a:lnTo>
                    <a:lnTo>
                      <a:pt x="322" y="640"/>
                    </a:lnTo>
                    <a:lnTo>
                      <a:pt x="319" y="645"/>
                    </a:lnTo>
                    <a:lnTo>
                      <a:pt x="316" y="650"/>
                    </a:lnTo>
                    <a:lnTo>
                      <a:pt x="314" y="655"/>
                    </a:lnTo>
                    <a:lnTo>
                      <a:pt x="309" y="663"/>
                    </a:lnTo>
                    <a:lnTo>
                      <a:pt x="307" y="668"/>
                    </a:lnTo>
                    <a:lnTo>
                      <a:pt x="304" y="673"/>
                    </a:lnTo>
                    <a:lnTo>
                      <a:pt x="304" y="674"/>
                    </a:lnTo>
                    <a:lnTo>
                      <a:pt x="316" y="663"/>
                    </a:lnTo>
                    <a:lnTo>
                      <a:pt x="300" y="673"/>
                    </a:lnTo>
                    <a:lnTo>
                      <a:pt x="286" y="683"/>
                    </a:lnTo>
                    <a:lnTo>
                      <a:pt x="273" y="693"/>
                    </a:lnTo>
                    <a:lnTo>
                      <a:pt x="260" y="703"/>
                    </a:lnTo>
                    <a:lnTo>
                      <a:pt x="247" y="711"/>
                    </a:lnTo>
                    <a:lnTo>
                      <a:pt x="235" y="720"/>
                    </a:lnTo>
                    <a:lnTo>
                      <a:pt x="224" y="729"/>
                    </a:lnTo>
                    <a:lnTo>
                      <a:pt x="212" y="737"/>
                    </a:lnTo>
                    <a:lnTo>
                      <a:pt x="201" y="746"/>
                    </a:lnTo>
                    <a:lnTo>
                      <a:pt x="191" y="753"/>
                    </a:lnTo>
                    <a:lnTo>
                      <a:pt x="181" y="762"/>
                    </a:lnTo>
                    <a:lnTo>
                      <a:pt x="171" y="769"/>
                    </a:lnTo>
                    <a:lnTo>
                      <a:pt x="162" y="776"/>
                    </a:lnTo>
                    <a:lnTo>
                      <a:pt x="154" y="785"/>
                    </a:lnTo>
                    <a:lnTo>
                      <a:pt x="145" y="790"/>
                    </a:lnTo>
                    <a:lnTo>
                      <a:pt x="136" y="797"/>
                    </a:lnTo>
                    <a:lnTo>
                      <a:pt x="128" y="803"/>
                    </a:lnTo>
                    <a:lnTo>
                      <a:pt x="120" y="810"/>
                    </a:lnTo>
                    <a:lnTo>
                      <a:pt x="113" y="815"/>
                    </a:lnTo>
                    <a:lnTo>
                      <a:pt x="106" y="820"/>
                    </a:lnTo>
                    <a:lnTo>
                      <a:pt x="99" y="826"/>
                    </a:lnTo>
                    <a:lnTo>
                      <a:pt x="92" y="832"/>
                    </a:lnTo>
                    <a:lnTo>
                      <a:pt x="86" y="836"/>
                    </a:lnTo>
                    <a:lnTo>
                      <a:pt x="80" y="843"/>
                    </a:lnTo>
                    <a:lnTo>
                      <a:pt x="75" y="848"/>
                    </a:lnTo>
                    <a:lnTo>
                      <a:pt x="70" y="852"/>
                    </a:lnTo>
                    <a:lnTo>
                      <a:pt x="64" y="856"/>
                    </a:lnTo>
                    <a:lnTo>
                      <a:pt x="59" y="861"/>
                    </a:lnTo>
                    <a:lnTo>
                      <a:pt x="54" y="865"/>
                    </a:lnTo>
                    <a:lnTo>
                      <a:pt x="50" y="869"/>
                    </a:lnTo>
                    <a:lnTo>
                      <a:pt x="46" y="873"/>
                    </a:lnTo>
                    <a:lnTo>
                      <a:pt x="43" y="878"/>
                    </a:lnTo>
                    <a:lnTo>
                      <a:pt x="36" y="884"/>
                    </a:lnTo>
                    <a:lnTo>
                      <a:pt x="30" y="891"/>
                    </a:lnTo>
                    <a:lnTo>
                      <a:pt x="23" y="896"/>
                    </a:lnTo>
                    <a:lnTo>
                      <a:pt x="20" y="902"/>
                    </a:lnTo>
                    <a:lnTo>
                      <a:pt x="14" y="906"/>
                    </a:lnTo>
                    <a:lnTo>
                      <a:pt x="13" y="911"/>
                    </a:lnTo>
                    <a:lnTo>
                      <a:pt x="8" y="914"/>
                    </a:lnTo>
                    <a:lnTo>
                      <a:pt x="7" y="918"/>
                    </a:lnTo>
                    <a:lnTo>
                      <a:pt x="4" y="924"/>
                    </a:lnTo>
                    <a:lnTo>
                      <a:pt x="1" y="929"/>
                    </a:lnTo>
                    <a:lnTo>
                      <a:pt x="1" y="932"/>
                    </a:lnTo>
                    <a:lnTo>
                      <a:pt x="1" y="935"/>
                    </a:lnTo>
                    <a:lnTo>
                      <a:pt x="0" y="942"/>
                    </a:lnTo>
                    <a:lnTo>
                      <a:pt x="0" y="950"/>
                    </a:lnTo>
                    <a:lnTo>
                      <a:pt x="1" y="955"/>
                    </a:lnTo>
                    <a:lnTo>
                      <a:pt x="6" y="964"/>
                    </a:lnTo>
                    <a:lnTo>
                      <a:pt x="8" y="967"/>
                    </a:lnTo>
                    <a:lnTo>
                      <a:pt x="10" y="971"/>
                    </a:lnTo>
                    <a:lnTo>
                      <a:pt x="14" y="975"/>
                    </a:lnTo>
                    <a:lnTo>
                      <a:pt x="18" y="981"/>
                    </a:lnTo>
                    <a:lnTo>
                      <a:pt x="23" y="987"/>
                    </a:lnTo>
                    <a:lnTo>
                      <a:pt x="29" y="991"/>
                    </a:lnTo>
                    <a:lnTo>
                      <a:pt x="33" y="997"/>
                    </a:lnTo>
                    <a:lnTo>
                      <a:pt x="41" y="1003"/>
                    </a:lnTo>
                    <a:lnTo>
                      <a:pt x="47" y="1008"/>
                    </a:lnTo>
                    <a:lnTo>
                      <a:pt x="54" y="1016"/>
                    </a:lnTo>
                    <a:lnTo>
                      <a:pt x="59" y="1017"/>
                    </a:lnTo>
                    <a:lnTo>
                      <a:pt x="63" y="1021"/>
                    </a:lnTo>
                    <a:lnTo>
                      <a:pt x="67" y="1024"/>
                    </a:lnTo>
                    <a:lnTo>
                      <a:pt x="73" y="1028"/>
                    </a:lnTo>
                    <a:lnTo>
                      <a:pt x="77" y="1031"/>
                    </a:lnTo>
                    <a:lnTo>
                      <a:pt x="82" y="1036"/>
                    </a:lnTo>
                    <a:lnTo>
                      <a:pt x="87" y="1038"/>
                    </a:lnTo>
                    <a:lnTo>
                      <a:pt x="93" y="1043"/>
                    </a:lnTo>
                    <a:lnTo>
                      <a:pt x="99" y="1049"/>
                    </a:lnTo>
                    <a:lnTo>
                      <a:pt x="105" y="1053"/>
                    </a:lnTo>
                    <a:lnTo>
                      <a:pt x="110" y="1057"/>
                    </a:lnTo>
                    <a:lnTo>
                      <a:pt x="118" y="1061"/>
                    </a:lnTo>
                    <a:lnTo>
                      <a:pt x="122" y="1066"/>
                    </a:lnTo>
                    <a:lnTo>
                      <a:pt x="129" y="1070"/>
                    </a:lnTo>
                    <a:lnTo>
                      <a:pt x="135" y="1076"/>
                    </a:lnTo>
                    <a:lnTo>
                      <a:pt x="143" y="1082"/>
                    </a:lnTo>
                    <a:lnTo>
                      <a:pt x="151" y="1086"/>
                    </a:lnTo>
                    <a:lnTo>
                      <a:pt x="158" y="1092"/>
                    </a:lnTo>
                    <a:lnTo>
                      <a:pt x="166" y="1096"/>
                    </a:lnTo>
                    <a:lnTo>
                      <a:pt x="175" y="1103"/>
                    </a:lnTo>
                    <a:lnTo>
                      <a:pt x="182" y="1107"/>
                    </a:lnTo>
                    <a:lnTo>
                      <a:pt x="191" y="1115"/>
                    </a:lnTo>
                    <a:lnTo>
                      <a:pt x="200" y="1120"/>
                    </a:lnTo>
                    <a:lnTo>
                      <a:pt x="208" y="1126"/>
                    </a:lnTo>
                    <a:lnTo>
                      <a:pt x="217" y="1132"/>
                    </a:lnTo>
                    <a:lnTo>
                      <a:pt x="227" y="1139"/>
                    </a:lnTo>
                    <a:lnTo>
                      <a:pt x="237" y="1145"/>
                    </a:lnTo>
                    <a:lnTo>
                      <a:pt x="247" y="1153"/>
                    </a:lnTo>
                    <a:lnTo>
                      <a:pt x="256" y="1158"/>
                    </a:lnTo>
                    <a:lnTo>
                      <a:pt x="263" y="1163"/>
                    </a:lnTo>
                    <a:lnTo>
                      <a:pt x="267" y="1166"/>
                    </a:lnTo>
                    <a:lnTo>
                      <a:pt x="271" y="1169"/>
                    </a:lnTo>
                    <a:lnTo>
                      <a:pt x="276" y="1172"/>
                    </a:lnTo>
                    <a:lnTo>
                      <a:pt x="280" y="1176"/>
                    </a:lnTo>
                    <a:lnTo>
                      <a:pt x="287" y="1181"/>
                    </a:lnTo>
                    <a:lnTo>
                      <a:pt x="296" y="1186"/>
                    </a:lnTo>
                    <a:lnTo>
                      <a:pt x="303" y="1191"/>
                    </a:lnTo>
                    <a:lnTo>
                      <a:pt x="312" y="1198"/>
                    </a:lnTo>
                    <a:lnTo>
                      <a:pt x="317" y="1202"/>
                    </a:lnTo>
                    <a:lnTo>
                      <a:pt x="324" y="1206"/>
                    </a:lnTo>
                    <a:lnTo>
                      <a:pt x="329" y="1211"/>
                    </a:lnTo>
                    <a:lnTo>
                      <a:pt x="336" y="1215"/>
                    </a:lnTo>
                    <a:lnTo>
                      <a:pt x="340" y="1218"/>
                    </a:lnTo>
                    <a:lnTo>
                      <a:pt x="343" y="1221"/>
                    </a:lnTo>
                    <a:lnTo>
                      <a:pt x="346" y="1224"/>
                    </a:lnTo>
                    <a:lnTo>
                      <a:pt x="349" y="1226"/>
                    </a:lnTo>
                    <a:lnTo>
                      <a:pt x="346" y="1222"/>
                    </a:lnTo>
                    <a:lnTo>
                      <a:pt x="346" y="1222"/>
                    </a:lnTo>
                    <a:lnTo>
                      <a:pt x="346" y="1225"/>
                    </a:lnTo>
                    <a:lnTo>
                      <a:pt x="346" y="1231"/>
                    </a:lnTo>
                    <a:lnTo>
                      <a:pt x="346" y="1236"/>
                    </a:lnTo>
                    <a:lnTo>
                      <a:pt x="346" y="1244"/>
                    </a:lnTo>
                    <a:lnTo>
                      <a:pt x="346" y="1248"/>
                    </a:lnTo>
                    <a:lnTo>
                      <a:pt x="346" y="1252"/>
                    </a:lnTo>
                    <a:lnTo>
                      <a:pt x="345" y="1257"/>
                    </a:lnTo>
                    <a:lnTo>
                      <a:pt x="345" y="1262"/>
                    </a:lnTo>
                    <a:lnTo>
                      <a:pt x="345" y="1267"/>
                    </a:lnTo>
                    <a:lnTo>
                      <a:pt x="343" y="1272"/>
                    </a:lnTo>
                    <a:lnTo>
                      <a:pt x="342" y="1278"/>
                    </a:lnTo>
                    <a:lnTo>
                      <a:pt x="342" y="1284"/>
                    </a:lnTo>
                    <a:lnTo>
                      <a:pt x="340" y="1290"/>
                    </a:lnTo>
                    <a:lnTo>
                      <a:pt x="339" y="1294"/>
                    </a:lnTo>
                    <a:lnTo>
                      <a:pt x="337" y="1301"/>
                    </a:lnTo>
                    <a:lnTo>
                      <a:pt x="336" y="1307"/>
                    </a:lnTo>
                    <a:lnTo>
                      <a:pt x="335" y="1313"/>
                    </a:lnTo>
                    <a:lnTo>
                      <a:pt x="333" y="1320"/>
                    </a:lnTo>
                    <a:lnTo>
                      <a:pt x="332" y="1325"/>
                    </a:lnTo>
                    <a:lnTo>
                      <a:pt x="332" y="1333"/>
                    </a:lnTo>
                    <a:lnTo>
                      <a:pt x="329" y="1338"/>
                    </a:lnTo>
                    <a:lnTo>
                      <a:pt x="327" y="1346"/>
                    </a:lnTo>
                    <a:lnTo>
                      <a:pt x="324" y="1351"/>
                    </a:lnTo>
                    <a:lnTo>
                      <a:pt x="324" y="1358"/>
                    </a:lnTo>
                    <a:lnTo>
                      <a:pt x="322" y="1366"/>
                    </a:lnTo>
                    <a:lnTo>
                      <a:pt x="320" y="1373"/>
                    </a:lnTo>
                    <a:lnTo>
                      <a:pt x="317" y="1379"/>
                    </a:lnTo>
                    <a:lnTo>
                      <a:pt x="317" y="1387"/>
                    </a:lnTo>
                    <a:lnTo>
                      <a:pt x="314" y="1396"/>
                    </a:lnTo>
                    <a:lnTo>
                      <a:pt x="314" y="1397"/>
                    </a:lnTo>
                    <a:lnTo>
                      <a:pt x="316" y="1400"/>
                    </a:lnTo>
                    <a:lnTo>
                      <a:pt x="316" y="1404"/>
                    </a:lnTo>
                    <a:lnTo>
                      <a:pt x="317" y="1406"/>
                    </a:lnTo>
                    <a:lnTo>
                      <a:pt x="404" y="1714"/>
                    </a:lnTo>
                    <a:lnTo>
                      <a:pt x="474" y="1700"/>
                    </a:lnTo>
                    <a:lnTo>
                      <a:pt x="388" y="1391"/>
                    </a:lnTo>
                    <a:lnTo>
                      <a:pt x="386" y="1410"/>
                    </a:lnTo>
                    <a:lnTo>
                      <a:pt x="388" y="1404"/>
                    </a:lnTo>
                    <a:lnTo>
                      <a:pt x="389" y="1399"/>
                    </a:lnTo>
                    <a:lnTo>
                      <a:pt x="391" y="1391"/>
                    </a:lnTo>
                    <a:lnTo>
                      <a:pt x="392" y="1387"/>
                    </a:lnTo>
                    <a:lnTo>
                      <a:pt x="393" y="1381"/>
                    </a:lnTo>
                    <a:lnTo>
                      <a:pt x="395" y="1376"/>
                    </a:lnTo>
                    <a:lnTo>
                      <a:pt x="396" y="1371"/>
                    </a:lnTo>
                    <a:lnTo>
                      <a:pt x="399" y="1366"/>
                    </a:lnTo>
                    <a:lnTo>
                      <a:pt x="399" y="1360"/>
                    </a:lnTo>
                    <a:lnTo>
                      <a:pt x="401" y="1356"/>
                    </a:lnTo>
                    <a:lnTo>
                      <a:pt x="402" y="1350"/>
                    </a:lnTo>
                    <a:lnTo>
                      <a:pt x="404" y="1344"/>
                    </a:lnTo>
                    <a:lnTo>
                      <a:pt x="406" y="1336"/>
                    </a:lnTo>
                    <a:lnTo>
                      <a:pt x="408" y="1327"/>
                    </a:lnTo>
                    <a:lnTo>
                      <a:pt x="409" y="1317"/>
                    </a:lnTo>
                    <a:lnTo>
                      <a:pt x="411" y="1308"/>
                    </a:lnTo>
                    <a:lnTo>
                      <a:pt x="412" y="1300"/>
                    </a:lnTo>
                    <a:lnTo>
                      <a:pt x="415" y="1292"/>
                    </a:lnTo>
                    <a:lnTo>
                      <a:pt x="415" y="1284"/>
                    </a:lnTo>
                    <a:lnTo>
                      <a:pt x="416" y="1275"/>
                    </a:lnTo>
                    <a:lnTo>
                      <a:pt x="416" y="1268"/>
                    </a:lnTo>
                    <a:lnTo>
                      <a:pt x="419" y="1261"/>
                    </a:lnTo>
                    <a:lnTo>
                      <a:pt x="419" y="1254"/>
                    </a:lnTo>
                    <a:lnTo>
                      <a:pt x="419" y="1247"/>
                    </a:lnTo>
                    <a:lnTo>
                      <a:pt x="419" y="1239"/>
                    </a:lnTo>
                    <a:lnTo>
                      <a:pt x="419" y="1235"/>
                    </a:lnTo>
                    <a:lnTo>
                      <a:pt x="418" y="1228"/>
                    </a:lnTo>
                    <a:lnTo>
                      <a:pt x="416" y="1222"/>
                    </a:lnTo>
                    <a:lnTo>
                      <a:pt x="416" y="1218"/>
                    </a:lnTo>
                    <a:lnTo>
                      <a:pt x="416" y="1212"/>
                    </a:lnTo>
                    <a:lnTo>
                      <a:pt x="415" y="1206"/>
                    </a:lnTo>
                    <a:lnTo>
                      <a:pt x="414" y="1202"/>
                    </a:lnTo>
                    <a:lnTo>
                      <a:pt x="412" y="1198"/>
                    </a:lnTo>
                    <a:lnTo>
                      <a:pt x="411" y="1193"/>
                    </a:lnTo>
                    <a:lnTo>
                      <a:pt x="406" y="1186"/>
                    </a:lnTo>
                    <a:lnTo>
                      <a:pt x="404" y="1182"/>
                    </a:lnTo>
                    <a:lnTo>
                      <a:pt x="396" y="1176"/>
                    </a:lnTo>
                    <a:lnTo>
                      <a:pt x="391" y="1170"/>
                    </a:lnTo>
                    <a:lnTo>
                      <a:pt x="385" y="1166"/>
                    </a:lnTo>
                    <a:lnTo>
                      <a:pt x="381" y="1162"/>
                    </a:lnTo>
                    <a:lnTo>
                      <a:pt x="375" y="1158"/>
                    </a:lnTo>
                    <a:lnTo>
                      <a:pt x="369" y="1153"/>
                    </a:lnTo>
                    <a:lnTo>
                      <a:pt x="362" y="1148"/>
                    </a:lnTo>
                    <a:lnTo>
                      <a:pt x="353" y="1143"/>
                    </a:lnTo>
                    <a:lnTo>
                      <a:pt x="349" y="1139"/>
                    </a:lnTo>
                    <a:lnTo>
                      <a:pt x="345" y="1136"/>
                    </a:lnTo>
                    <a:lnTo>
                      <a:pt x="340" y="1133"/>
                    </a:lnTo>
                    <a:lnTo>
                      <a:pt x="336" y="1130"/>
                    </a:lnTo>
                    <a:lnTo>
                      <a:pt x="329" y="1126"/>
                    </a:lnTo>
                    <a:lnTo>
                      <a:pt x="324" y="1123"/>
                    </a:lnTo>
                    <a:lnTo>
                      <a:pt x="319" y="1119"/>
                    </a:lnTo>
                    <a:lnTo>
                      <a:pt x="313" y="1115"/>
                    </a:lnTo>
                    <a:lnTo>
                      <a:pt x="307" y="1110"/>
                    </a:lnTo>
                    <a:lnTo>
                      <a:pt x="300" y="1106"/>
                    </a:lnTo>
                    <a:lnTo>
                      <a:pt x="294" y="1102"/>
                    </a:lnTo>
                    <a:lnTo>
                      <a:pt x="289" y="1099"/>
                    </a:lnTo>
                    <a:lnTo>
                      <a:pt x="280" y="1093"/>
                    </a:lnTo>
                    <a:lnTo>
                      <a:pt x="274" y="1087"/>
                    </a:lnTo>
                    <a:lnTo>
                      <a:pt x="266" y="1083"/>
                    </a:lnTo>
                    <a:lnTo>
                      <a:pt x="258" y="1077"/>
                    </a:lnTo>
                    <a:lnTo>
                      <a:pt x="254" y="1074"/>
                    </a:lnTo>
                    <a:lnTo>
                      <a:pt x="250" y="1071"/>
                    </a:lnTo>
                    <a:lnTo>
                      <a:pt x="245" y="1069"/>
                    </a:lnTo>
                    <a:lnTo>
                      <a:pt x="241" y="1066"/>
                    </a:lnTo>
                    <a:lnTo>
                      <a:pt x="234" y="1060"/>
                    </a:lnTo>
                    <a:lnTo>
                      <a:pt x="225" y="1054"/>
                    </a:lnTo>
                    <a:lnTo>
                      <a:pt x="221" y="1051"/>
                    </a:lnTo>
                    <a:lnTo>
                      <a:pt x="217" y="1049"/>
                    </a:lnTo>
                    <a:lnTo>
                      <a:pt x="212" y="1046"/>
                    </a:lnTo>
                    <a:lnTo>
                      <a:pt x="208" y="1043"/>
                    </a:lnTo>
                    <a:lnTo>
                      <a:pt x="204" y="1038"/>
                    </a:lnTo>
                    <a:lnTo>
                      <a:pt x="200" y="1036"/>
                    </a:lnTo>
                    <a:lnTo>
                      <a:pt x="195" y="1033"/>
                    </a:lnTo>
                    <a:lnTo>
                      <a:pt x="191" y="1030"/>
                    </a:lnTo>
                    <a:lnTo>
                      <a:pt x="187" y="1027"/>
                    </a:lnTo>
                    <a:lnTo>
                      <a:pt x="182" y="1024"/>
                    </a:lnTo>
                    <a:lnTo>
                      <a:pt x="178" y="1021"/>
                    </a:lnTo>
                    <a:lnTo>
                      <a:pt x="174" y="1018"/>
                    </a:lnTo>
                    <a:lnTo>
                      <a:pt x="166" y="1013"/>
                    </a:lnTo>
                    <a:lnTo>
                      <a:pt x="158" y="1007"/>
                    </a:lnTo>
                    <a:lnTo>
                      <a:pt x="154" y="1004"/>
                    </a:lnTo>
                    <a:lnTo>
                      <a:pt x="149" y="1001"/>
                    </a:lnTo>
                    <a:lnTo>
                      <a:pt x="145" y="997"/>
                    </a:lnTo>
                    <a:lnTo>
                      <a:pt x="142" y="995"/>
                    </a:lnTo>
                    <a:lnTo>
                      <a:pt x="133" y="988"/>
                    </a:lnTo>
                    <a:lnTo>
                      <a:pt x="126" y="984"/>
                    </a:lnTo>
                    <a:lnTo>
                      <a:pt x="119" y="978"/>
                    </a:lnTo>
                    <a:lnTo>
                      <a:pt x="113" y="972"/>
                    </a:lnTo>
                    <a:lnTo>
                      <a:pt x="106" y="968"/>
                    </a:lnTo>
                    <a:lnTo>
                      <a:pt x="100" y="964"/>
                    </a:lnTo>
                    <a:lnTo>
                      <a:pt x="95" y="958"/>
                    </a:lnTo>
                    <a:lnTo>
                      <a:pt x="89" y="954"/>
                    </a:lnTo>
                    <a:lnTo>
                      <a:pt x="85" y="950"/>
                    </a:lnTo>
                    <a:lnTo>
                      <a:pt x="80" y="947"/>
                    </a:lnTo>
                    <a:lnTo>
                      <a:pt x="75" y="939"/>
                    </a:lnTo>
                    <a:lnTo>
                      <a:pt x="70" y="935"/>
                    </a:lnTo>
                    <a:lnTo>
                      <a:pt x="70" y="937"/>
                    </a:lnTo>
                    <a:lnTo>
                      <a:pt x="72" y="939"/>
                    </a:lnTo>
                    <a:lnTo>
                      <a:pt x="72" y="944"/>
                    </a:lnTo>
                    <a:lnTo>
                      <a:pt x="72" y="950"/>
                    </a:lnTo>
                    <a:lnTo>
                      <a:pt x="72" y="954"/>
                    </a:lnTo>
                    <a:lnTo>
                      <a:pt x="70" y="955"/>
                    </a:lnTo>
                    <a:lnTo>
                      <a:pt x="72" y="951"/>
                    </a:lnTo>
                    <a:lnTo>
                      <a:pt x="75" y="948"/>
                    </a:lnTo>
                    <a:lnTo>
                      <a:pt x="76" y="944"/>
                    </a:lnTo>
                    <a:lnTo>
                      <a:pt x="80" y="939"/>
                    </a:lnTo>
                    <a:lnTo>
                      <a:pt x="85" y="935"/>
                    </a:lnTo>
                    <a:lnTo>
                      <a:pt x="90" y="931"/>
                    </a:lnTo>
                    <a:lnTo>
                      <a:pt x="96" y="925"/>
                    </a:lnTo>
                    <a:lnTo>
                      <a:pt x="103" y="921"/>
                    </a:lnTo>
                    <a:lnTo>
                      <a:pt x="106" y="917"/>
                    </a:lnTo>
                    <a:lnTo>
                      <a:pt x="109" y="914"/>
                    </a:lnTo>
                    <a:lnTo>
                      <a:pt x="113" y="909"/>
                    </a:lnTo>
                    <a:lnTo>
                      <a:pt x="118" y="906"/>
                    </a:lnTo>
                    <a:lnTo>
                      <a:pt x="120" y="902"/>
                    </a:lnTo>
                    <a:lnTo>
                      <a:pt x="125" y="899"/>
                    </a:lnTo>
                    <a:lnTo>
                      <a:pt x="129" y="896"/>
                    </a:lnTo>
                    <a:lnTo>
                      <a:pt x="133" y="892"/>
                    </a:lnTo>
                    <a:lnTo>
                      <a:pt x="138" y="888"/>
                    </a:lnTo>
                    <a:lnTo>
                      <a:pt x="142" y="885"/>
                    </a:lnTo>
                    <a:lnTo>
                      <a:pt x="146" y="881"/>
                    </a:lnTo>
                    <a:lnTo>
                      <a:pt x="152" y="876"/>
                    </a:lnTo>
                    <a:lnTo>
                      <a:pt x="158" y="872"/>
                    </a:lnTo>
                    <a:lnTo>
                      <a:pt x="162" y="869"/>
                    </a:lnTo>
                    <a:lnTo>
                      <a:pt x="168" y="865"/>
                    </a:lnTo>
                    <a:lnTo>
                      <a:pt x="174" y="862"/>
                    </a:lnTo>
                    <a:lnTo>
                      <a:pt x="178" y="856"/>
                    </a:lnTo>
                    <a:lnTo>
                      <a:pt x="182" y="852"/>
                    </a:lnTo>
                    <a:lnTo>
                      <a:pt x="188" y="848"/>
                    </a:lnTo>
                    <a:lnTo>
                      <a:pt x="192" y="843"/>
                    </a:lnTo>
                    <a:lnTo>
                      <a:pt x="198" y="839"/>
                    </a:lnTo>
                    <a:lnTo>
                      <a:pt x="204" y="835"/>
                    </a:lnTo>
                    <a:lnTo>
                      <a:pt x="210" y="830"/>
                    </a:lnTo>
                    <a:lnTo>
                      <a:pt x="215" y="826"/>
                    </a:lnTo>
                    <a:lnTo>
                      <a:pt x="221" y="820"/>
                    </a:lnTo>
                    <a:lnTo>
                      <a:pt x="227" y="818"/>
                    </a:lnTo>
                    <a:lnTo>
                      <a:pt x="233" y="812"/>
                    </a:lnTo>
                    <a:lnTo>
                      <a:pt x="238" y="807"/>
                    </a:lnTo>
                    <a:lnTo>
                      <a:pt x="244" y="803"/>
                    </a:lnTo>
                    <a:lnTo>
                      <a:pt x="250" y="799"/>
                    </a:lnTo>
                    <a:lnTo>
                      <a:pt x="257" y="795"/>
                    </a:lnTo>
                    <a:lnTo>
                      <a:pt x="263" y="790"/>
                    </a:lnTo>
                    <a:lnTo>
                      <a:pt x="268" y="786"/>
                    </a:lnTo>
                    <a:lnTo>
                      <a:pt x="274" y="782"/>
                    </a:lnTo>
                    <a:lnTo>
                      <a:pt x="280" y="777"/>
                    </a:lnTo>
                    <a:lnTo>
                      <a:pt x="287" y="773"/>
                    </a:lnTo>
                    <a:lnTo>
                      <a:pt x="293" y="767"/>
                    </a:lnTo>
                    <a:lnTo>
                      <a:pt x="299" y="763"/>
                    </a:lnTo>
                    <a:lnTo>
                      <a:pt x="304" y="759"/>
                    </a:lnTo>
                    <a:lnTo>
                      <a:pt x="312" y="754"/>
                    </a:lnTo>
                    <a:lnTo>
                      <a:pt x="317" y="749"/>
                    </a:lnTo>
                    <a:lnTo>
                      <a:pt x="324" y="744"/>
                    </a:lnTo>
                    <a:lnTo>
                      <a:pt x="329" y="740"/>
                    </a:lnTo>
                    <a:lnTo>
                      <a:pt x="336" y="736"/>
                    </a:lnTo>
                    <a:lnTo>
                      <a:pt x="342" y="731"/>
                    </a:lnTo>
                    <a:lnTo>
                      <a:pt x="349" y="727"/>
                    </a:lnTo>
                    <a:lnTo>
                      <a:pt x="355" y="721"/>
                    </a:lnTo>
                    <a:lnTo>
                      <a:pt x="362" y="719"/>
                    </a:lnTo>
                    <a:lnTo>
                      <a:pt x="368" y="714"/>
                    </a:lnTo>
                    <a:lnTo>
                      <a:pt x="370" y="707"/>
                    </a:lnTo>
                    <a:lnTo>
                      <a:pt x="435" y="587"/>
                    </a:lnTo>
                    <a:lnTo>
                      <a:pt x="435" y="584"/>
                    </a:lnTo>
                    <a:lnTo>
                      <a:pt x="437" y="579"/>
                    </a:lnTo>
                    <a:lnTo>
                      <a:pt x="439" y="575"/>
                    </a:lnTo>
                    <a:lnTo>
                      <a:pt x="445" y="568"/>
                    </a:lnTo>
                    <a:lnTo>
                      <a:pt x="447" y="562"/>
                    </a:lnTo>
                    <a:lnTo>
                      <a:pt x="449" y="558"/>
                    </a:lnTo>
                    <a:lnTo>
                      <a:pt x="452" y="552"/>
                    </a:lnTo>
                    <a:lnTo>
                      <a:pt x="457" y="548"/>
                    </a:lnTo>
                    <a:lnTo>
                      <a:pt x="458" y="542"/>
                    </a:lnTo>
                    <a:lnTo>
                      <a:pt x="462" y="538"/>
                    </a:lnTo>
                    <a:lnTo>
                      <a:pt x="465" y="532"/>
                    </a:lnTo>
                    <a:lnTo>
                      <a:pt x="470" y="526"/>
                    </a:lnTo>
                    <a:lnTo>
                      <a:pt x="472" y="519"/>
                    </a:lnTo>
                    <a:lnTo>
                      <a:pt x="477" y="513"/>
                    </a:lnTo>
                    <a:lnTo>
                      <a:pt x="481" y="506"/>
                    </a:lnTo>
                    <a:lnTo>
                      <a:pt x="485" y="500"/>
                    </a:lnTo>
                    <a:lnTo>
                      <a:pt x="487" y="493"/>
                    </a:lnTo>
                    <a:lnTo>
                      <a:pt x="491" y="488"/>
                    </a:lnTo>
                    <a:lnTo>
                      <a:pt x="495" y="480"/>
                    </a:lnTo>
                    <a:lnTo>
                      <a:pt x="500" y="475"/>
                    </a:lnTo>
                    <a:lnTo>
                      <a:pt x="503" y="467"/>
                    </a:lnTo>
                    <a:lnTo>
                      <a:pt x="506" y="462"/>
                    </a:lnTo>
                    <a:lnTo>
                      <a:pt x="508" y="455"/>
                    </a:lnTo>
                    <a:lnTo>
                      <a:pt x="513" y="449"/>
                    </a:lnTo>
                    <a:lnTo>
                      <a:pt x="516" y="443"/>
                    </a:lnTo>
                    <a:lnTo>
                      <a:pt x="517" y="437"/>
                    </a:lnTo>
                    <a:lnTo>
                      <a:pt x="520" y="432"/>
                    </a:lnTo>
                    <a:lnTo>
                      <a:pt x="524" y="427"/>
                    </a:lnTo>
                    <a:lnTo>
                      <a:pt x="524" y="423"/>
                    </a:lnTo>
                    <a:lnTo>
                      <a:pt x="527" y="420"/>
                    </a:lnTo>
                    <a:lnTo>
                      <a:pt x="530" y="417"/>
                    </a:lnTo>
                    <a:lnTo>
                      <a:pt x="536" y="414"/>
                    </a:lnTo>
                    <a:lnTo>
                      <a:pt x="540" y="410"/>
                    </a:lnTo>
                    <a:lnTo>
                      <a:pt x="546" y="406"/>
                    </a:lnTo>
                    <a:lnTo>
                      <a:pt x="550" y="401"/>
                    </a:lnTo>
                    <a:lnTo>
                      <a:pt x="559" y="397"/>
                    </a:lnTo>
                    <a:lnTo>
                      <a:pt x="562" y="394"/>
                    </a:lnTo>
                    <a:lnTo>
                      <a:pt x="564" y="393"/>
                    </a:lnTo>
                    <a:lnTo>
                      <a:pt x="569" y="390"/>
                    </a:lnTo>
                    <a:lnTo>
                      <a:pt x="573" y="387"/>
                    </a:lnTo>
                    <a:lnTo>
                      <a:pt x="577" y="384"/>
                    </a:lnTo>
                    <a:lnTo>
                      <a:pt x="582" y="381"/>
                    </a:lnTo>
                    <a:lnTo>
                      <a:pt x="586" y="378"/>
                    </a:lnTo>
                    <a:lnTo>
                      <a:pt x="590" y="377"/>
                    </a:lnTo>
                    <a:lnTo>
                      <a:pt x="595" y="374"/>
                    </a:lnTo>
                    <a:lnTo>
                      <a:pt x="599" y="373"/>
                    </a:lnTo>
                    <a:lnTo>
                      <a:pt x="603" y="370"/>
                    </a:lnTo>
                    <a:lnTo>
                      <a:pt x="609" y="367"/>
                    </a:lnTo>
                    <a:lnTo>
                      <a:pt x="615" y="364"/>
                    </a:lnTo>
                    <a:lnTo>
                      <a:pt x="619" y="361"/>
                    </a:lnTo>
                    <a:lnTo>
                      <a:pt x="625" y="360"/>
                    </a:lnTo>
                    <a:lnTo>
                      <a:pt x="630" y="357"/>
                    </a:lnTo>
                    <a:lnTo>
                      <a:pt x="636" y="353"/>
                    </a:lnTo>
                    <a:lnTo>
                      <a:pt x="641" y="350"/>
                    </a:lnTo>
                    <a:lnTo>
                      <a:pt x="646" y="347"/>
                    </a:lnTo>
                    <a:lnTo>
                      <a:pt x="652" y="344"/>
                    </a:lnTo>
                    <a:lnTo>
                      <a:pt x="658" y="341"/>
                    </a:lnTo>
                    <a:lnTo>
                      <a:pt x="664" y="338"/>
                    </a:lnTo>
                    <a:lnTo>
                      <a:pt x="669" y="335"/>
                    </a:lnTo>
                    <a:lnTo>
                      <a:pt x="676" y="333"/>
                    </a:lnTo>
                    <a:lnTo>
                      <a:pt x="681" y="330"/>
                    </a:lnTo>
                    <a:lnTo>
                      <a:pt x="687" y="327"/>
                    </a:lnTo>
                    <a:lnTo>
                      <a:pt x="694" y="324"/>
                    </a:lnTo>
                    <a:lnTo>
                      <a:pt x="699" y="321"/>
                    </a:lnTo>
                    <a:lnTo>
                      <a:pt x="705" y="317"/>
                    </a:lnTo>
                    <a:lnTo>
                      <a:pt x="711" y="315"/>
                    </a:lnTo>
                    <a:lnTo>
                      <a:pt x="718" y="312"/>
                    </a:lnTo>
                    <a:lnTo>
                      <a:pt x="724" y="310"/>
                    </a:lnTo>
                    <a:lnTo>
                      <a:pt x="730" y="307"/>
                    </a:lnTo>
                    <a:lnTo>
                      <a:pt x="737" y="304"/>
                    </a:lnTo>
                    <a:lnTo>
                      <a:pt x="743" y="300"/>
                    </a:lnTo>
                    <a:lnTo>
                      <a:pt x="750" y="297"/>
                    </a:lnTo>
                    <a:lnTo>
                      <a:pt x="755" y="294"/>
                    </a:lnTo>
                    <a:lnTo>
                      <a:pt x="763" y="291"/>
                    </a:lnTo>
                    <a:lnTo>
                      <a:pt x="768" y="288"/>
                    </a:lnTo>
                    <a:lnTo>
                      <a:pt x="776" y="287"/>
                    </a:lnTo>
                    <a:lnTo>
                      <a:pt x="781" y="284"/>
                    </a:lnTo>
                    <a:lnTo>
                      <a:pt x="789" y="281"/>
                    </a:lnTo>
                    <a:lnTo>
                      <a:pt x="794" y="278"/>
                    </a:lnTo>
                    <a:lnTo>
                      <a:pt x="801" y="275"/>
                    </a:lnTo>
                    <a:lnTo>
                      <a:pt x="807" y="274"/>
                    </a:lnTo>
                    <a:lnTo>
                      <a:pt x="814" y="271"/>
                    </a:lnTo>
                    <a:lnTo>
                      <a:pt x="820" y="268"/>
                    </a:lnTo>
                    <a:lnTo>
                      <a:pt x="827" y="265"/>
                    </a:lnTo>
                    <a:lnTo>
                      <a:pt x="832" y="264"/>
                    </a:lnTo>
                    <a:lnTo>
                      <a:pt x="836" y="261"/>
                    </a:lnTo>
                    <a:lnTo>
                      <a:pt x="1089" y="53"/>
                    </a:lnTo>
                    <a:lnTo>
                      <a:pt x="1038" y="0"/>
                    </a:lnTo>
                    <a:lnTo>
                      <a:pt x="1038"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26" name="Group 25"/>
          <p:cNvGrpSpPr/>
          <p:nvPr/>
        </p:nvGrpSpPr>
        <p:grpSpPr>
          <a:xfrm>
            <a:off x="7543800" y="1774868"/>
            <a:ext cx="2590800" cy="2555149"/>
            <a:chOff x="6019800" y="1774867"/>
            <a:chExt cx="2590800" cy="2555149"/>
          </a:xfrm>
        </p:grpSpPr>
        <p:sp>
          <p:nvSpPr>
            <p:cNvPr id="11" name="Rectangle 10"/>
            <p:cNvSpPr/>
            <p:nvPr/>
          </p:nvSpPr>
          <p:spPr>
            <a:xfrm>
              <a:off x="6019800" y="3452853"/>
              <a:ext cx="2590800" cy="877163"/>
            </a:xfrm>
            <a:prstGeom prst="rect">
              <a:avLst/>
            </a:prstGeom>
          </p:spPr>
          <p:txBody>
            <a:bodyPr wrap="square" lIns="45720" rIns="45720">
              <a:spAutoFit/>
            </a:bodyPr>
            <a:lstStyle/>
            <a:p>
              <a:pPr algn="ctr">
                <a:lnSpc>
                  <a:spcPct val="85000"/>
                </a:lnSpc>
              </a:pPr>
              <a:r>
                <a:rPr lang="en-US" sz="2000" dirty="0">
                  <a:solidFill>
                    <a:schemeClr val="tx1">
                      <a:lumMod val="50000"/>
                      <a:lumOff val="50000"/>
                    </a:schemeClr>
                  </a:solidFill>
                  <a:latin typeface="Franklin Gothic Medium Cond" panose="020B0606030402020204" pitchFamily="34" charset="0"/>
                </a:rPr>
                <a:t>Real-Time Framework for Public Policy Decision Making</a:t>
              </a:r>
            </a:p>
          </p:txBody>
        </p:sp>
        <p:pic>
          <p:nvPicPr>
            <p:cNvPr id="28" name="Picture 27"/>
            <p:cNvPicPr>
              <a:picLocks noChangeAspect="1"/>
            </p:cNvPicPr>
            <p:nvPr/>
          </p:nvPicPr>
          <p:blipFill>
            <a:blip r:embed="rId3" cstate="screen">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08763" y="1774867"/>
              <a:ext cx="1544088" cy="1578674"/>
            </a:xfrm>
            <a:prstGeom prst="rect">
              <a:avLst/>
            </a:prstGeom>
          </p:spPr>
        </p:pic>
      </p:grpSp>
      <p:grpSp>
        <p:nvGrpSpPr>
          <p:cNvPr id="2" name="Group 1"/>
          <p:cNvGrpSpPr/>
          <p:nvPr/>
        </p:nvGrpSpPr>
        <p:grpSpPr>
          <a:xfrm>
            <a:off x="1828800" y="2047102"/>
            <a:ext cx="2590800" cy="2548472"/>
            <a:chOff x="304800" y="2047102"/>
            <a:chExt cx="2590800" cy="2548472"/>
          </a:xfrm>
        </p:grpSpPr>
        <p:sp>
          <p:nvSpPr>
            <p:cNvPr id="9" name="Rectangle 8"/>
            <p:cNvSpPr/>
            <p:nvPr/>
          </p:nvSpPr>
          <p:spPr>
            <a:xfrm>
              <a:off x="304800" y="3456801"/>
              <a:ext cx="2590800" cy="1138773"/>
            </a:xfrm>
            <a:prstGeom prst="rect">
              <a:avLst/>
            </a:prstGeom>
          </p:spPr>
          <p:txBody>
            <a:bodyPr wrap="square" lIns="45720" rIns="45720">
              <a:spAutoFit/>
            </a:bodyPr>
            <a:lstStyle/>
            <a:p>
              <a:pPr algn="ctr">
                <a:lnSpc>
                  <a:spcPct val="85000"/>
                </a:lnSpc>
              </a:pPr>
              <a:r>
                <a:rPr lang="en-US" sz="2000" dirty="0">
                  <a:solidFill>
                    <a:schemeClr val="tx1">
                      <a:lumMod val="50000"/>
                      <a:lumOff val="50000"/>
                    </a:schemeClr>
                  </a:solidFill>
                  <a:latin typeface="Franklin Gothic Medium Cond" panose="020B0606030402020204" pitchFamily="34" charset="0"/>
                </a:rPr>
                <a:t>Innovative, Non-Partisan, Rigorous, </a:t>
              </a:r>
              <a:r>
                <a:rPr lang="en-US" sz="2000" b="1" dirty="0">
                  <a:solidFill>
                    <a:schemeClr val="tx1">
                      <a:lumMod val="50000"/>
                      <a:lumOff val="50000"/>
                    </a:schemeClr>
                  </a:solidFill>
                  <a:latin typeface="Franklin Gothic Medium Cond" panose="020B0606030402020204" pitchFamily="34" charset="0"/>
                </a:rPr>
                <a:t>Small</a:t>
              </a:r>
              <a:r>
                <a:rPr lang="en-US" sz="2000" dirty="0">
                  <a:solidFill>
                    <a:schemeClr val="tx1">
                      <a:lumMod val="50000"/>
                      <a:lumOff val="50000"/>
                    </a:schemeClr>
                  </a:solidFill>
                  <a:latin typeface="Franklin Gothic Medium Cond" panose="020B0606030402020204" pitchFamily="34" charset="0"/>
                </a:rPr>
                <a:t> Public Policy Research Firm</a:t>
              </a:r>
            </a:p>
            <a:p>
              <a:pPr algn="ctr">
                <a:lnSpc>
                  <a:spcPct val="85000"/>
                </a:lnSpc>
              </a:pPr>
              <a:r>
                <a:rPr lang="en-US" sz="2000" dirty="0">
                  <a:solidFill>
                    <a:schemeClr val="tx1">
                      <a:lumMod val="50000"/>
                      <a:lumOff val="50000"/>
                    </a:schemeClr>
                  </a:solidFill>
                  <a:latin typeface="Franklin Gothic Medium Cond" panose="020B0606030402020204" pitchFamily="34" charset="0"/>
                </a:rPr>
                <a:t>UMD Research Park</a:t>
              </a:r>
            </a:p>
          </p:txBody>
        </p:sp>
        <p:grpSp>
          <p:nvGrpSpPr>
            <p:cNvPr id="77" name="Group 76"/>
            <p:cNvGrpSpPr/>
            <p:nvPr/>
          </p:nvGrpSpPr>
          <p:grpSpPr>
            <a:xfrm>
              <a:off x="550863" y="2047102"/>
              <a:ext cx="2032001" cy="1277937"/>
              <a:chOff x="550863" y="1714501"/>
              <a:chExt cx="2032001" cy="1277937"/>
            </a:xfrm>
          </p:grpSpPr>
          <p:sp>
            <p:nvSpPr>
              <p:cNvPr id="32" name="Freeform 24"/>
              <p:cNvSpPr>
                <a:spLocks/>
              </p:cNvSpPr>
              <p:nvPr/>
            </p:nvSpPr>
            <p:spPr bwMode="auto">
              <a:xfrm>
                <a:off x="1414463" y="2139951"/>
                <a:ext cx="1163638" cy="646113"/>
              </a:xfrm>
              <a:custGeom>
                <a:avLst/>
                <a:gdLst>
                  <a:gd name="T0" fmla="*/ 99 w 1466"/>
                  <a:gd name="T1" fmla="*/ 94 h 812"/>
                  <a:gd name="T2" fmla="*/ 0 w 1466"/>
                  <a:gd name="T3" fmla="*/ 572 h 812"/>
                  <a:gd name="T4" fmla="*/ 1 w 1466"/>
                  <a:gd name="T5" fmla="*/ 573 h 812"/>
                  <a:gd name="T6" fmla="*/ 5 w 1466"/>
                  <a:gd name="T7" fmla="*/ 577 h 812"/>
                  <a:gd name="T8" fmla="*/ 12 w 1466"/>
                  <a:gd name="T9" fmla="*/ 582 h 812"/>
                  <a:gd name="T10" fmla="*/ 23 w 1466"/>
                  <a:gd name="T11" fmla="*/ 591 h 812"/>
                  <a:gd name="T12" fmla="*/ 36 w 1466"/>
                  <a:gd name="T13" fmla="*/ 601 h 812"/>
                  <a:gd name="T14" fmla="*/ 53 w 1466"/>
                  <a:gd name="T15" fmla="*/ 612 h 812"/>
                  <a:gd name="T16" fmla="*/ 75 w 1466"/>
                  <a:gd name="T17" fmla="*/ 624 h 812"/>
                  <a:gd name="T18" fmla="*/ 102 w 1466"/>
                  <a:gd name="T19" fmla="*/ 638 h 812"/>
                  <a:gd name="T20" fmla="*/ 131 w 1466"/>
                  <a:gd name="T21" fmla="*/ 651 h 812"/>
                  <a:gd name="T22" fmla="*/ 168 w 1466"/>
                  <a:gd name="T23" fmla="*/ 664 h 812"/>
                  <a:gd name="T24" fmla="*/ 208 w 1466"/>
                  <a:gd name="T25" fmla="*/ 679 h 812"/>
                  <a:gd name="T26" fmla="*/ 254 w 1466"/>
                  <a:gd name="T27" fmla="*/ 693 h 812"/>
                  <a:gd name="T28" fmla="*/ 305 w 1466"/>
                  <a:gd name="T29" fmla="*/ 706 h 812"/>
                  <a:gd name="T30" fmla="*/ 362 w 1466"/>
                  <a:gd name="T31" fmla="*/ 718 h 812"/>
                  <a:gd name="T32" fmla="*/ 427 w 1466"/>
                  <a:gd name="T33" fmla="*/ 729 h 812"/>
                  <a:gd name="T34" fmla="*/ 497 w 1466"/>
                  <a:gd name="T35" fmla="*/ 740 h 812"/>
                  <a:gd name="T36" fmla="*/ 499 w 1466"/>
                  <a:gd name="T37" fmla="*/ 741 h 812"/>
                  <a:gd name="T38" fmla="*/ 509 w 1466"/>
                  <a:gd name="T39" fmla="*/ 744 h 812"/>
                  <a:gd name="T40" fmla="*/ 522 w 1466"/>
                  <a:gd name="T41" fmla="*/ 748 h 812"/>
                  <a:gd name="T42" fmla="*/ 541 w 1466"/>
                  <a:gd name="T43" fmla="*/ 754 h 812"/>
                  <a:gd name="T44" fmla="*/ 564 w 1466"/>
                  <a:gd name="T45" fmla="*/ 761 h 812"/>
                  <a:gd name="T46" fmla="*/ 592 w 1466"/>
                  <a:gd name="T47" fmla="*/ 768 h 812"/>
                  <a:gd name="T48" fmla="*/ 623 w 1466"/>
                  <a:gd name="T49" fmla="*/ 776 h 812"/>
                  <a:gd name="T50" fmla="*/ 658 w 1466"/>
                  <a:gd name="T51" fmla="*/ 784 h 812"/>
                  <a:gd name="T52" fmla="*/ 694 w 1466"/>
                  <a:gd name="T53" fmla="*/ 791 h 812"/>
                  <a:gd name="T54" fmla="*/ 734 w 1466"/>
                  <a:gd name="T55" fmla="*/ 797 h 812"/>
                  <a:gd name="T56" fmla="*/ 777 w 1466"/>
                  <a:gd name="T57" fmla="*/ 804 h 812"/>
                  <a:gd name="T58" fmla="*/ 820 w 1466"/>
                  <a:gd name="T59" fmla="*/ 808 h 812"/>
                  <a:gd name="T60" fmla="*/ 866 w 1466"/>
                  <a:gd name="T61" fmla="*/ 811 h 812"/>
                  <a:gd name="T62" fmla="*/ 912 w 1466"/>
                  <a:gd name="T63" fmla="*/ 812 h 812"/>
                  <a:gd name="T64" fmla="*/ 959 w 1466"/>
                  <a:gd name="T65" fmla="*/ 811 h 812"/>
                  <a:gd name="T66" fmla="*/ 1006 w 1466"/>
                  <a:gd name="T67" fmla="*/ 807 h 812"/>
                  <a:gd name="T68" fmla="*/ 1053 w 1466"/>
                  <a:gd name="T69" fmla="*/ 800 h 812"/>
                  <a:gd name="T70" fmla="*/ 1098 w 1466"/>
                  <a:gd name="T71" fmla="*/ 789 h 812"/>
                  <a:gd name="T72" fmla="*/ 1144 w 1466"/>
                  <a:gd name="T73" fmla="*/ 776 h 812"/>
                  <a:gd name="T74" fmla="*/ 1187 w 1466"/>
                  <a:gd name="T75" fmla="*/ 758 h 812"/>
                  <a:gd name="T76" fmla="*/ 1230 w 1466"/>
                  <a:gd name="T77" fmla="*/ 737 h 812"/>
                  <a:gd name="T78" fmla="*/ 1269 w 1466"/>
                  <a:gd name="T79" fmla="*/ 711 h 812"/>
                  <a:gd name="T80" fmla="*/ 1306 w 1466"/>
                  <a:gd name="T81" fmla="*/ 681 h 812"/>
                  <a:gd name="T82" fmla="*/ 1341 w 1466"/>
                  <a:gd name="T83" fmla="*/ 644 h 812"/>
                  <a:gd name="T84" fmla="*/ 1372 w 1466"/>
                  <a:gd name="T85" fmla="*/ 603 h 812"/>
                  <a:gd name="T86" fmla="*/ 1399 w 1466"/>
                  <a:gd name="T87" fmla="*/ 554 h 812"/>
                  <a:gd name="T88" fmla="*/ 1422 w 1466"/>
                  <a:gd name="T89" fmla="*/ 502 h 812"/>
                  <a:gd name="T90" fmla="*/ 1441 w 1466"/>
                  <a:gd name="T91" fmla="*/ 441 h 812"/>
                  <a:gd name="T92" fmla="*/ 1454 w 1466"/>
                  <a:gd name="T93" fmla="*/ 374 h 812"/>
                  <a:gd name="T94" fmla="*/ 1462 w 1466"/>
                  <a:gd name="T95" fmla="*/ 302 h 812"/>
                  <a:gd name="T96" fmla="*/ 1466 w 1466"/>
                  <a:gd name="T97" fmla="*/ 220 h 812"/>
                  <a:gd name="T98" fmla="*/ 1462 w 1466"/>
                  <a:gd name="T99" fmla="*/ 131 h 812"/>
                  <a:gd name="T100" fmla="*/ 1192 w 1466"/>
                  <a:gd name="T101" fmla="*/ 18 h 812"/>
                  <a:gd name="T102" fmla="*/ 844 w 1466"/>
                  <a:gd name="T103" fmla="*/ 162 h 812"/>
                  <a:gd name="T104" fmla="*/ 584 w 1466"/>
                  <a:gd name="T105" fmla="*/ 0 h 812"/>
                  <a:gd name="T106" fmla="*/ 99 w 1466"/>
                  <a:gd name="T107" fmla="*/ 94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66" h="812">
                    <a:moveTo>
                      <a:pt x="99" y="94"/>
                    </a:moveTo>
                    <a:lnTo>
                      <a:pt x="0" y="572"/>
                    </a:lnTo>
                    <a:lnTo>
                      <a:pt x="1" y="573"/>
                    </a:lnTo>
                    <a:lnTo>
                      <a:pt x="5" y="577"/>
                    </a:lnTo>
                    <a:lnTo>
                      <a:pt x="12" y="582"/>
                    </a:lnTo>
                    <a:lnTo>
                      <a:pt x="23" y="591"/>
                    </a:lnTo>
                    <a:lnTo>
                      <a:pt x="36" y="601"/>
                    </a:lnTo>
                    <a:lnTo>
                      <a:pt x="53" y="612"/>
                    </a:lnTo>
                    <a:lnTo>
                      <a:pt x="75" y="624"/>
                    </a:lnTo>
                    <a:lnTo>
                      <a:pt x="102" y="638"/>
                    </a:lnTo>
                    <a:lnTo>
                      <a:pt x="131" y="651"/>
                    </a:lnTo>
                    <a:lnTo>
                      <a:pt x="168" y="664"/>
                    </a:lnTo>
                    <a:lnTo>
                      <a:pt x="208" y="679"/>
                    </a:lnTo>
                    <a:lnTo>
                      <a:pt x="254" y="693"/>
                    </a:lnTo>
                    <a:lnTo>
                      <a:pt x="305" y="706"/>
                    </a:lnTo>
                    <a:lnTo>
                      <a:pt x="362" y="718"/>
                    </a:lnTo>
                    <a:lnTo>
                      <a:pt x="427" y="729"/>
                    </a:lnTo>
                    <a:lnTo>
                      <a:pt x="497" y="740"/>
                    </a:lnTo>
                    <a:lnTo>
                      <a:pt x="499" y="741"/>
                    </a:lnTo>
                    <a:lnTo>
                      <a:pt x="509" y="744"/>
                    </a:lnTo>
                    <a:lnTo>
                      <a:pt x="522" y="748"/>
                    </a:lnTo>
                    <a:lnTo>
                      <a:pt x="541" y="754"/>
                    </a:lnTo>
                    <a:lnTo>
                      <a:pt x="564" y="761"/>
                    </a:lnTo>
                    <a:lnTo>
                      <a:pt x="592" y="768"/>
                    </a:lnTo>
                    <a:lnTo>
                      <a:pt x="623" y="776"/>
                    </a:lnTo>
                    <a:lnTo>
                      <a:pt x="658" y="784"/>
                    </a:lnTo>
                    <a:lnTo>
                      <a:pt x="694" y="791"/>
                    </a:lnTo>
                    <a:lnTo>
                      <a:pt x="734" y="797"/>
                    </a:lnTo>
                    <a:lnTo>
                      <a:pt x="777" y="804"/>
                    </a:lnTo>
                    <a:lnTo>
                      <a:pt x="820" y="808"/>
                    </a:lnTo>
                    <a:lnTo>
                      <a:pt x="866" y="811"/>
                    </a:lnTo>
                    <a:lnTo>
                      <a:pt x="912" y="812"/>
                    </a:lnTo>
                    <a:lnTo>
                      <a:pt x="959" y="811"/>
                    </a:lnTo>
                    <a:lnTo>
                      <a:pt x="1006" y="807"/>
                    </a:lnTo>
                    <a:lnTo>
                      <a:pt x="1053" y="800"/>
                    </a:lnTo>
                    <a:lnTo>
                      <a:pt x="1098" y="789"/>
                    </a:lnTo>
                    <a:lnTo>
                      <a:pt x="1144" y="776"/>
                    </a:lnTo>
                    <a:lnTo>
                      <a:pt x="1187" y="758"/>
                    </a:lnTo>
                    <a:lnTo>
                      <a:pt x="1230" y="737"/>
                    </a:lnTo>
                    <a:lnTo>
                      <a:pt x="1269" y="711"/>
                    </a:lnTo>
                    <a:lnTo>
                      <a:pt x="1306" y="681"/>
                    </a:lnTo>
                    <a:lnTo>
                      <a:pt x="1341" y="644"/>
                    </a:lnTo>
                    <a:lnTo>
                      <a:pt x="1372" y="603"/>
                    </a:lnTo>
                    <a:lnTo>
                      <a:pt x="1399" y="554"/>
                    </a:lnTo>
                    <a:lnTo>
                      <a:pt x="1422" y="502"/>
                    </a:lnTo>
                    <a:lnTo>
                      <a:pt x="1441" y="441"/>
                    </a:lnTo>
                    <a:lnTo>
                      <a:pt x="1454" y="374"/>
                    </a:lnTo>
                    <a:lnTo>
                      <a:pt x="1462" y="302"/>
                    </a:lnTo>
                    <a:lnTo>
                      <a:pt x="1466" y="220"/>
                    </a:lnTo>
                    <a:lnTo>
                      <a:pt x="1462" y="131"/>
                    </a:lnTo>
                    <a:lnTo>
                      <a:pt x="1192" y="18"/>
                    </a:lnTo>
                    <a:lnTo>
                      <a:pt x="844" y="162"/>
                    </a:lnTo>
                    <a:lnTo>
                      <a:pt x="584" y="0"/>
                    </a:lnTo>
                    <a:lnTo>
                      <a:pt x="99"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5"/>
              <p:cNvSpPr>
                <a:spLocks/>
              </p:cNvSpPr>
              <p:nvPr/>
            </p:nvSpPr>
            <p:spPr bwMode="auto">
              <a:xfrm>
                <a:off x="693738" y="2441576"/>
                <a:ext cx="996950" cy="454025"/>
              </a:xfrm>
              <a:custGeom>
                <a:avLst/>
                <a:gdLst>
                  <a:gd name="T0" fmla="*/ 0 w 1256"/>
                  <a:gd name="T1" fmla="*/ 94 h 574"/>
                  <a:gd name="T2" fmla="*/ 11 w 1256"/>
                  <a:gd name="T3" fmla="*/ 93 h 574"/>
                  <a:gd name="T4" fmla="*/ 34 w 1256"/>
                  <a:gd name="T5" fmla="*/ 90 h 574"/>
                  <a:gd name="T6" fmla="*/ 66 w 1256"/>
                  <a:gd name="T7" fmla="*/ 86 h 574"/>
                  <a:gd name="T8" fmla="*/ 106 w 1256"/>
                  <a:gd name="T9" fmla="*/ 80 h 574"/>
                  <a:gd name="T10" fmla="*/ 153 w 1256"/>
                  <a:gd name="T11" fmla="*/ 73 h 574"/>
                  <a:gd name="T12" fmla="*/ 205 w 1256"/>
                  <a:gd name="T13" fmla="*/ 65 h 574"/>
                  <a:gd name="T14" fmla="*/ 259 w 1256"/>
                  <a:gd name="T15" fmla="*/ 57 h 574"/>
                  <a:gd name="T16" fmla="*/ 316 w 1256"/>
                  <a:gd name="T17" fmla="*/ 47 h 574"/>
                  <a:gd name="T18" fmla="*/ 372 w 1256"/>
                  <a:gd name="T19" fmla="*/ 38 h 574"/>
                  <a:gd name="T20" fmla="*/ 426 w 1256"/>
                  <a:gd name="T21" fmla="*/ 30 h 574"/>
                  <a:gd name="T22" fmla="*/ 477 w 1256"/>
                  <a:gd name="T23" fmla="*/ 22 h 574"/>
                  <a:gd name="T24" fmla="*/ 521 w 1256"/>
                  <a:gd name="T25" fmla="*/ 15 h 574"/>
                  <a:gd name="T26" fmla="*/ 559 w 1256"/>
                  <a:gd name="T27" fmla="*/ 8 h 574"/>
                  <a:gd name="T28" fmla="*/ 588 w 1256"/>
                  <a:gd name="T29" fmla="*/ 4 h 574"/>
                  <a:gd name="T30" fmla="*/ 607 w 1256"/>
                  <a:gd name="T31" fmla="*/ 2 h 574"/>
                  <a:gd name="T32" fmla="*/ 614 w 1256"/>
                  <a:gd name="T33" fmla="*/ 0 h 574"/>
                  <a:gd name="T34" fmla="*/ 1256 w 1256"/>
                  <a:gd name="T35" fmla="*/ 362 h 574"/>
                  <a:gd name="T36" fmla="*/ 783 w 1256"/>
                  <a:gd name="T37" fmla="*/ 574 h 574"/>
                  <a:gd name="T38" fmla="*/ 0 w 1256"/>
                  <a:gd name="T39" fmla="*/ 94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6" h="574">
                    <a:moveTo>
                      <a:pt x="0" y="94"/>
                    </a:moveTo>
                    <a:lnTo>
                      <a:pt x="11" y="93"/>
                    </a:lnTo>
                    <a:lnTo>
                      <a:pt x="34" y="90"/>
                    </a:lnTo>
                    <a:lnTo>
                      <a:pt x="66" y="86"/>
                    </a:lnTo>
                    <a:lnTo>
                      <a:pt x="106" y="80"/>
                    </a:lnTo>
                    <a:lnTo>
                      <a:pt x="153" y="73"/>
                    </a:lnTo>
                    <a:lnTo>
                      <a:pt x="205" y="65"/>
                    </a:lnTo>
                    <a:lnTo>
                      <a:pt x="259" y="57"/>
                    </a:lnTo>
                    <a:lnTo>
                      <a:pt x="316" y="47"/>
                    </a:lnTo>
                    <a:lnTo>
                      <a:pt x="372" y="38"/>
                    </a:lnTo>
                    <a:lnTo>
                      <a:pt x="426" y="30"/>
                    </a:lnTo>
                    <a:lnTo>
                      <a:pt x="477" y="22"/>
                    </a:lnTo>
                    <a:lnTo>
                      <a:pt x="521" y="15"/>
                    </a:lnTo>
                    <a:lnTo>
                      <a:pt x="559" y="8"/>
                    </a:lnTo>
                    <a:lnTo>
                      <a:pt x="588" y="4"/>
                    </a:lnTo>
                    <a:lnTo>
                      <a:pt x="607" y="2"/>
                    </a:lnTo>
                    <a:lnTo>
                      <a:pt x="614" y="0"/>
                    </a:lnTo>
                    <a:lnTo>
                      <a:pt x="1256" y="362"/>
                    </a:lnTo>
                    <a:lnTo>
                      <a:pt x="783" y="574"/>
                    </a:lnTo>
                    <a:lnTo>
                      <a:pt x="0"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6"/>
              <p:cNvSpPr>
                <a:spLocks/>
              </p:cNvSpPr>
              <p:nvPr/>
            </p:nvSpPr>
            <p:spPr bwMode="auto">
              <a:xfrm>
                <a:off x="1847851" y="1755776"/>
                <a:ext cx="735013" cy="906463"/>
              </a:xfrm>
              <a:custGeom>
                <a:avLst/>
                <a:gdLst>
                  <a:gd name="T0" fmla="*/ 865 w 927"/>
                  <a:gd name="T1" fmla="*/ 655 h 1143"/>
                  <a:gd name="T2" fmla="*/ 814 w 927"/>
                  <a:gd name="T3" fmla="*/ 728 h 1143"/>
                  <a:gd name="T4" fmla="*/ 751 w 927"/>
                  <a:gd name="T5" fmla="*/ 838 h 1143"/>
                  <a:gd name="T6" fmla="*/ 703 w 927"/>
                  <a:gd name="T7" fmla="*/ 894 h 1143"/>
                  <a:gd name="T8" fmla="*/ 740 w 927"/>
                  <a:gd name="T9" fmla="*/ 783 h 1143"/>
                  <a:gd name="T10" fmla="*/ 762 w 927"/>
                  <a:gd name="T11" fmla="*/ 666 h 1143"/>
                  <a:gd name="T12" fmla="*/ 695 w 927"/>
                  <a:gd name="T13" fmla="*/ 718 h 1143"/>
                  <a:gd name="T14" fmla="*/ 703 w 927"/>
                  <a:gd name="T15" fmla="*/ 634 h 1143"/>
                  <a:gd name="T16" fmla="*/ 665 w 927"/>
                  <a:gd name="T17" fmla="*/ 709 h 1143"/>
                  <a:gd name="T18" fmla="*/ 623 w 927"/>
                  <a:gd name="T19" fmla="*/ 788 h 1143"/>
                  <a:gd name="T20" fmla="*/ 586 w 927"/>
                  <a:gd name="T21" fmla="*/ 875 h 1143"/>
                  <a:gd name="T22" fmla="*/ 512 w 927"/>
                  <a:gd name="T23" fmla="*/ 1007 h 1143"/>
                  <a:gd name="T24" fmla="*/ 427 w 927"/>
                  <a:gd name="T25" fmla="*/ 1117 h 1143"/>
                  <a:gd name="T26" fmla="*/ 398 w 927"/>
                  <a:gd name="T27" fmla="*/ 1041 h 1143"/>
                  <a:gd name="T28" fmla="*/ 364 w 927"/>
                  <a:gd name="T29" fmla="*/ 916 h 1143"/>
                  <a:gd name="T30" fmla="*/ 336 w 927"/>
                  <a:gd name="T31" fmla="*/ 788 h 1143"/>
                  <a:gd name="T32" fmla="*/ 312 w 927"/>
                  <a:gd name="T33" fmla="*/ 661 h 1143"/>
                  <a:gd name="T34" fmla="*/ 247 w 927"/>
                  <a:gd name="T35" fmla="*/ 651 h 1143"/>
                  <a:gd name="T36" fmla="*/ 190 w 927"/>
                  <a:gd name="T37" fmla="*/ 663 h 1143"/>
                  <a:gd name="T38" fmla="*/ 116 w 927"/>
                  <a:gd name="T39" fmla="*/ 839 h 1143"/>
                  <a:gd name="T40" fmla="*/ 118 w 927"/>
                  <a:gd name="T41" fmla="*/ 1105 h 1143"/>
                  <a:gd name="T42" fmla="*/ 94 w 927"/>
                  <a:gd name="T43" fmla="*/ 1088 h 1143"/>
                  <a:gd name="T44" fmla="*/ 43 w 927"/>
                  <a:gd name="T45" fmla="*/ 955 h 1143"/>
                  <a:gd name="T46" fmla="*/ 14 w 927"/>
                  <a:gd name="T47" fmla="*/ 1049 h 1143"/>
                  <a:gd name="T48" fmla="*/ 4 w 927"/>
                  <a:gd name="T49" fmla="*/ 913 h 1143"/>
                  <a:gd name="T50" fmla="*/ 54 w 927"/>
                  <a:gd name="T51" fmla="*/ 781 h 1143"/>
                  <a:gd name="T52" fmla="*/ 113 w 927"/>
                  <a:gd name="T53" fmla="*/ 673 h 1143"/>
                  <a:gd name="T54" fmla="*/ 184 w 927"/>
                  <a:gd name="T55" fmla="*/ 595 h 1143"/>
                  <a:gd name="T56" fmla="*/ 270 w 927"/>
                  <a:gd name="T57" fmla="*/ 601 h 1143"/>
                  <a:gd name="T58" fmla="*/ 331 w 927"/>
                  <a:gd name="T59" fmla="*/ 596 h 1143"/>
                  <a:gd name="T60" fmla="*/ 372 w 927"/>
                  <a:gd name="T61" fmla="*/ 571 h 1143"/>
                  <a:gd name="T62" fmla="*/ 329 w 927"/>
                  <a:gd name="T63" fmla="*/ 559 h 1143"/>
                  <a:gd name="T64" fmla="*/ 290 w 927"/>
                  <a:gd name="T65" fmla="*/ 520 h 1143"/>
                  <a:gd name="T66" fmla="*/ 262 w 927"/>
                  <a:gd name="T67" fmla="*/ 436 h 1143"/>
                  <a:gd name="T68" fmla="*/ 227 w 927"/>
                  <a:gd name="T69" fmla="*/ 413 h 1143"/>
                  <a:gd name="T70" fmla="*/ 208 w 927"/>
                  <a:gd name="T71" fmla="*/ 368 h 1143"/>
                  <a:gd name="T72" fmla="*/ 268 w 927"/>
                  <a:gd name="T73" fmla="*/ 189 h 1143"/>
                  <a:gd name="T74" fmla="*/ 277 w 927"/>
                  <a:gd name="T75" fmla="*/ 109 h 1143"/>
                  <a:gd name="T76" fmla="*/ 247 w 927"/>
                  <a:gd name="T77" fmla="*/ 74 h 1143"/>
                  <a:gd name="T78" fmla="*/ 320 w 927"/>
                  <a:gd name="T79" fmla="*/ 54 h 1143"/>
                  <a:gd name="T80" fmla="*/ 391 w 927"/>
                  <a:gd name="T81" fmla="*/ 21 h 1143"/>
                  <a:gd name="T82" fmla="*/ 461 w 927"/>
                  <a:gd name="T83" fmla="*/ 5 h 1143"/>
                  <a:gd name="T84" fmla="*/ 535 w 927"/>
                  <a:gd name="T85" fmla="*/ 0 h 1143"/>
                  <a:gd name="T86" fmla="*/ 607 w 927"/>
                  <a:gd name="T87" fmla="*/ 9 h 1143"/>
                  <a:gd name="T88" fmla="*/ 665 w 927"/>
                  <a:gd name="T89" fmla="*/ 45 h 1143"/>
                  <a:gd name="T90" fmla="*/ 676 w 927"/>
                  <a:gd name="T91" fmla="*/ 87 h 1143"/>
                  <a:gd name="T92" fmla="*/ 715 w 927"/>
                  <a:gd name="T93" fmla="*/ 148 h 1143"/>
                  <a:gd name="T94" fmla="*/ 738 w 927"/>
                  <a:gd name="T95" fmla="*/ 235 h 1143"/>
                  <a:gd name="T96" fmla="*/ 712 w 927"/>
                  <a:gd name="T97" fmla="*/ 365 h 1143"/>
                  <a:gd name="T98" fmla="*/ 691 w 927"/>
                  <a:gd name="T99" fmla="*/ 450 h 1143"/>
                  <a:gd name="T100" fmla="*/ 723 w 927"/>
                  <a:gd name="T101" fmla="*/ 509 h 1143"/>
                  <a:gd name="T102" fmla="*/ 853 w 927"/>
                  <a:gd name="T103" fmla="*/ 544 h 1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27" h="1143">
                    <a:moveTo>
                      <a:pt x="916" y="616"/>
                    </a:moveTo>
                    <a:lnTo>
                      <a:pt x="901" y="624"/>
                    </a:lnTo>
                    <a:lnTo>
                      <a:pt x="888" y="634"/>
                    </a:lnTo>
                    <a:lnTo>
                      <a:pt x="876" y="644"/>
                    </a:lnTo>
                    <a:lnTo>
                      <a:pt x="865" y="655"/>
                    </a:lnTo>
                    <a:lnTo>
                      <a:pt x="854" y="669"/>
                    </a:lnTo>
                    <a:lnTo>
                      <a:pt x="845" y="681"/>
                    </a:lnTo>
                    <a:lnTo>
                      <a:pt x="836" y="694"/>
                    </a:lnTo>
                    <a:lnTo>
                      <a:pt x="828" y="706"/>
                    </a:lnTo>
                    <a:lnTo>
                      <a:pt x="814" y="728"/>
                    </a:lnTo>
                    <a:lnTo>
                      <a:pt x="802" y="751"/>
                    </a:lnTo>
                    <a:lnTo>
                      <a:pt x="790" y="772"/>
                    </a:lnTo>
                    <a:lnTo>
                      <a:pt x="777" y="794"/>
                    </a:lnTo>
                    <a:lnTo>
                      <a:pt x="764" y="816"/>
                    </a:lnTo>
                    <a:lnTo>
                      <a:pt x="751" y="838"/>
                    </a:lnTo>
                    <a:lnTo>
                      <a:pt x="736" y="858"/>
                    </a:lnTo>
                    <a:lnTo>
                      <a:pt x="721" y="878"/>
                    </a:lnTo>
                    <a:lnTo>
                      <a:pt x="715" y="883"/>
                    </a:lnTo>
                    <a:lnTo>
                      <a:pt x="708" y="889"/>
                    </a:lnTo>
                    <a:lnTo>
                      <a:pt x="703" y="894"/>
                    </a:lnTo>
                    <a:lnTo>
                      <a:pt x="695" y="897"/>
                    </a:lnTo>
                    <a:lnTo>
                      <a:pt x="709" y="870"/>
                    </a:lnTo>
                    <a:lnTo>
                      <a:pt x="721" y="842"/>
                    </a:lnTo>
                    <a:lnTo>
                      <a:pt x="731" y="812"/>
                    </a:lnTo>
                    <a:lnTo>
                      <a:pt x="740" y="783"/>
                    </a:lnTo>
                    <a:lnTo>
                      <a:pt x="750" y="752"/>
                    </a:lnTo>
                    <a:lnTo>
                      <a:pt x="758" y="721"/>
                    </a:lnTo>
                    <a:lnTo>
                      <a:pt x="767" y="690"/>
                    </a:lnTo>
                    <a:lnTo>
                      <a:pt x="778" y="661"/>
                    </a:lnTo>
                    <a:lnTo>
                      <a:pt x="762" y="666"/>
                    </a:lnTo>
                    <a:lnTo>
                      <a:pt x="747" y="674"/>
                    </a:lnTo>
                    <a:lnTo>
                      <a:pt x="734" y="683"/>
                    </a:lnTo>
                    <a:lnTo>
                      <a:pt x="720" y="694"/>
                    </a:lnTo>
                    <a:lnTo>
                      <a:pt x="707" y="706"/>
                    </a:lnTo>
                    <a:lnTo>
                      <a:pt x="695" y="718"/>
                    </a:lnTo>
                    <a:lnTo>
                      <a:pt x="683" y="730"/>
                    </a:lnTo>
                    <a:lnTo>
                      <a:pt x="669" y="741"/>
                    </a:lnTo>
                    <a:lnTo>
                      <a:pt x="713" y="623"/>
                    </a:lnTo>
                    <a:lnTo>
                      <a:pt x="713" y="622"/>
                    </a:lnTo>
                    <a:lnTo>
                      <a:pt x="703" y="634"/>
                    </a:lnTo>
                    <a:lnTo>
                      <a:pt x="693" y="647"/>
                    </a:lnTo>
                    <a:lnTo>
                      <a:pt x="687" y="663"/>
                    </a:lnTo>
                    <a:lnTo>
                      <a:pt x="678" y="678"/>
                    </a:lnTo>
                    <a:lnTo>
                      <a:pt x="672" y="694"/>
                    </a:lnTo>
                    <a:lnTo>
                      <a:pt x="665" y="709"/>
                    </a:lnTo>
                    <a:lnTo>
                      <a:pt x="658" y="724"/>
                    </a:lnTo>
                    <a:lnTo>
                      <a:pt x="650" y="738"/>
                    </a:lnTo>
                    <a:lnTo>
                      <a:pt x="641" y="756"/>
                    </a:lnTo>
                    <a:lnTo>
                      <a:pt x="633" y="772"/>
                    </a:lnTo>
                    <a:lnTo>
                      <a:pt x="623" y="788"/>
                    </a:lnTo>
                    <a:lnTo>
                      <a:pt x="614" y="804"/>
                    </a:lnTo>
                    <a:lnTo>
                      <a:pt x="606" y="822"/>
                    </a:lnTo>
                    <a:lnTo>
                      <a:pt x="598" y="839"/>
                    </a:lnTo>
                    <a:lnTo>
                      <a:pt x="591" y="857"/>
                    </a:lnTo>
                    <a:lnTo>
                      <a:pt x="586" y="875"/>
                    </a:lnTo>
                    <a:lnTo>
                      <a:pt x="574" y="904"/>
                    </a:lnTo>
                    <a:lnTo>
                      <a:pt x="560" y="930"/>
                    </a:lnTo>
                    <a:lnTo>
                      <a:pt x="546" y="957"/>
                    </a:lnTo>
                    <a:lnTo>
                      <a:pt x="529" y="982"/>
                    </a:lnTo>
                    <a:lnTo>
                      <a:pt x="512" y="1007"/>
                    </a:lnTo>
                    <a:lnTo>
                      <a:pt x="494" y="1030"/>
                    </a:lnTo>
                    <a:lnTo>
                      <a:pt x="476" y="1054"/>
                    </a:lnTo>
                    <a:lnTo>
                      <a:pt x="457" y="1077"/>
                    </a:lnTo>
                    <a:lnTo>
                      <a:pt x="435" y="1123"/>
                    </a:lnTo>
                    <a:lnTo>
                      <a:pt x="427" y="1117"/>
                    </a:lnTo>
                    <a:lnTo>
                      <a:pt x="423" y="1109"/>
                    </a:lnTo>
                    <a:lnTo>
                      <a:pt x="419" y="1098"/>
                    </a:lnTo>
                    <a:lnTo>
                      <a:pt x="415" y="1089"/>
                    </a:lnTo>
                    <a:lnTo>
                      <a:pt x="406" y="1065"/>
                    </a:lnTo>
                    <a:lnTo>
                      <a:pt x="398" y="1041"/>
                    </a:lnTo>
                    <a:lnTo>
                      <a:pt x="391" y="1015"/>
                    </a:lnTo>
                    <a:lnTo>
                      <a:pt x="386" y="990"/>
                    </a:lnTo>
                    <a:lnTo>
                      <a:pt x="379" y="965"/>
                    </a:lnTo>
                    <a:lnTo>
                      <a:pt x="372" y="940"/>
                    </a:lnTo>
                    <a:lnTo>
                      <a:pt x="364" y="916"/>
                    </a:lnTo>
                    <a:lnTo>
                      <a:pt x="355" y="892"/>
                    </a:lnTo>
                    <a:lnTo>
                      <a:pt x="351" y="866"/>
                    </a:lnTo>
                    <a:lnTo>
                      <a:pt x="347" y="839"/>
                    </a:lnTo>
                    <a:lnTo>
                      <a:pt x="341" y="814"/>
                    </a:lnTo>
                    <a:lnTo>
                      <a:pt x="336" y="788"/>
                    </a:lnTo>
                    <a:lnTo>
                      <a:pt x="331" y="761"/>
                    </a:lnTo>
                    <a:lnTo>
                      <a:pt x="325" y="736"/>
                    </a:lnTo>
                    <a:lnTo>
                      <a:pt x="319" y="710"/>
                    </a:lnTo>
                    <a:lnTo>
                      <a:pt x="313" y="685"/>
                    </a:lnTo>
                    <a:lnTo>
                      <a:pt x="312" y="661"/>
                    </a:lnTo>
                    <a:lnTo>
                      <a:pt x="300" y="658"/>
                    </a:lnTo>
                    <a:lnTo>
                      <a:pt x="286" y="657"/>
                    </a:lnTo>
                    <a:lnTo>
                      <a:pt x="274" y="655"/>
                    </a:lnTo>
                    <a:lnTo>
                      <a:pt x="261" y="654"/>
                    </a:lnTo>
                    <a:lnTo>
                      <a:pt x="247" y="651"/>
                    </a:lnTo>
                    <a:lnTo>
                      <a:pt x="234" y="650"/>
                    </a:lnTo>
                    <a:lnTo>
                      <a:pt x="222" y="647"/>
                    </a:lnTo>
                    <a:lnTo>
                      <a:pt x="208" y="643"/>
                    </a:lnTo>
                    <a:lnTo>
                      <a:pt x="198" y="653"/>
                    </a:lnTo>
                    <a:lnTo>
                      <a:pt x="190" y="663"/>
                    </a:lnTo>
                    <a:lnTo>
                      <a:pt x="182" y="675"/>
                    </a:lnTo>
                    <a:lnTo>
                      <a:pt x="174" y="687"/>
                    </a:lnTo>
                    <a:lnTo>
                      <a:pt x="149" y="736"/>
                    </a:lnTo>
                    <a:lnTo>
                      <a:pt x="131" y="787"/>
                    </a:lnTo>
                    <a:lnTo>
                      <a:pt x="116" y="839"/>
                    </a:lnTo>
                    <a:lnTo>
                      <a:pt x="108" y="893"/>
                    </a:lnTo>
                    <a:lnTo>
                      <a:pt x="104" y="948"/>
                    </a:lnTo>
                    <a:lnTo>
                      <a:pt x="104" y="1002"/>
                    </a:lnTo>
                    <a:lnTo>
                      <a:pt x="109" y="1054"/>
                    </a:lnTo>
                    <a:lnTo>
                      <a:pt x="118" y="1105"/>
                    </a:lnTo>
                    <a:lnTo>
                      <a:pt x="137" y="1143"/>
                    </a:lnTo>
                    <a:lnTo>
                      <a:pt x="124" y="1131"/>
                    </a:lnTo>
                    <a:lnTo>
                      <a:pt x="113" y="1119"/>
                    </a:lnTo>
                    <a:lnTo>
                      <a:pt x="102" y="1104"/>
                    </a:lnTo>
                    <a:lnTo>
                      <a:pt x="94" y="1088"/>
                    </a:lnTo>
                    <a:lnTo>
                      <a:pt x="86" y="1072"/>
                    </a:lnTo>
                    <a:lnTo>
                      <a:pt x="78" y="1055"/>
                    </a:lnTo>
                    <a:lnTo>
                      <a:pt x="71" y="1041"/>
                    </a:lnTo>
                    <a:lnTo>
                      <a:pt x="65" y="1025"/>
                    </a:lnTo>
                    <a:lnTo>
                      <a:pt x="43" y="955"/>
                    </a:lnTo>
                    <a:lnTo>
                      <a:pt x="34" y="983"/>
                    </a:lnTo>
                    <a:lnTo>
                      <a:pt x="30" y="1014"/>
                    </a:lnTo>
                    <a:lnTo>
                      <a:pt x="27" y="1043"/>
                    </a:lnTo>
                    <a:lnTo>
                      <a:pt x="27" y="1073"/>
                    </a:lnTo>
                    <a:lnTo>
                      <a:pt x="14" y="1049"/>
                    </a:lnTo>
                    <a:lnTo>
                      <a:pt x="7" y="1023"/>
                    </a:lnTo>
                    <a:lnTo>
                      <a:pt x="3" y="998"/>
                    </a:lnTo>
                    <a:lnTo>
                      <a:pt x="2" y="971"/>
                    </a:lnTo>
                    <a:lnTo>
                      <a:pt x="0" y="941"/>
                    </a:lnTo>
                    <a:lnTo>
                      <a:pt x="4" y="913"/>
                    </a:lnTo>
                    <a:lnTo>
                      <a:pt x="11" y="886"/>
                    </a:lnTo>
                    <a:lnTo>
                      <a:pt x="20" y="859"/>
                    </a:lnTo>
                    <a:lnTo>
                      <a:pt x="31" y="832"/>
                    </a:lnTo>
                    <a:lnTo>
                      <a:pt x="42" y="807"/>
                    </a:lnTo>
                    <a:lnTo>
                      <a:pt x="54" y="781"/>
                    </a:lnTo>
                    <a:lnTo>
                      <a:pt x="66" y="756"/>
                    </a:lnTo>
                    <a:lnTo>
                      <a:pt x="78" y="736"/>
                    </a:lnTo>
                    <a:lnTo>
                      <a:pt x="89" y="714"/>
                    </a:lnTo>
                    <a:lnTo>
                      <a:pt x="101" y="694"/>
                    </a:lnTo>
                    <a:lnTo>
                      <a:pt x="113" y="673"/>
                    </a:lnTo>
                    <a:lnTo>
                      <a:pt x="125" y="653"/>
                    </a:lnTo>
                    <a:lnTo>
                      <a:pt x="139" y="634"/>
                    </a:lnTo>
                    <a:lnTo>
                      <a:pt x="152" y="615"/>
                    </a:lnTo>
                    <a:lnTo>
                      <a:pt x="168" y="597"/>
                    </a:lnTo>
                    <a:lnTo>
                      <a:pt x="184" y="595"/>
                    </a:lnTo>
                    <a:lnTo>
                      <a:pt x="202" y="595"/>
                    </a:lnTo>
                    <a:lnTo>
                      <a:pt x="218" y="596"/>
                    </a:lnTo>
                    <a:lnTo>
                      <a:pt x="235" y="597"/>
                    </a:lnTo>
                    <a:lnTo>
                      <a:pt x="253" y="599"/>
                    </a:lnTo>
                    <a:lnTo>
                      <a:pt x="270" y="601"/>
                    </a:lnTo>
                    <a:lnTo>
                      <a:pt x="288" y="603"/>
                    </a:lnTo>
                    <a:lnTo>
                      <a:pt x="305" y="603"/>
                    </a:lnTo>
                    <a:lnTo>
                      <a:pt x="315" y="603"/>
                    </a:lnTo>
                    <a:lnTo>
                      <a:pt x="323" y="600"/>
                    </a:lnTo>
                    <a:lnTo>
                      <a:pt x="331" y="596"/>
                    </a:lnTo>
                    <a:lnTo>
                      <a:pt x="339" y="591"/>
                    </a:lnTo>
                    <a:lnTo>
                      <a:pt x="347" y="585"/>
                    </a:lnTo>
                    <a:lnTo>
                      <a:pt x="355" y="580"/>
                    </a:lnTo>
                    <a:lnTo>
                      <a:pt x="363" y="575"/>
                    </a:lnTo>
                    <a:lnTo>
                      <a:pt x="372" y="571"/>
                    </a:lnTo>
                    <a:lnTo>
                      <a:pt x="364" y="568"/>
                    </a:lnTo>
                    <a:lnTo>
                      <a:pt x="356" y="565"/>
                    </a:lnTo>
                    <a:lnTo>
                      <a:pt x="347" y="563"/>
                    </a:lnTo>
                    <a:lnTo>
                      <a:pt x="337" y="560"/>
                    </a:lnTo>
                    <a:lnTo>
                      <a:pt x="329" y="559"/>
                    </a:lnTo>
                    <a:lnTo>
                      <a:pt x="320" y="556"/>
                    </a:lnTo>
                    <a:lnTo>
                      <a:pt x="311" y="554"/>
                    </a:lnTo>
                    <a:lnTo>
                      <a:pt x="302" y="552"/>
                    </a:lnTo>
                    <a:lnTo>
                      <a:pt x="297" y="536"/>
                    </a:lnTo>
                    <a:lnTo>
                      <a:pt x="290" y="520"/>
                    </a:lnTo>
                    <a:lnTo>
                      <a:pt x="285" y="503"/>
                    </a:lnTo>
                    <a:lnTo>
                      <a:pt x="280" y="486"/>
                    </a:lnTo>
                    <a:lnTo>
                      <a:pt x="273" y="470"/>
                    </a:lnTo>
                    <a:lnTo>
                      <a:pt x="268" y="454"/>
                    </a:lnTo>
                    <a:lnTo>
                      <a:pt x="262" y="436"/>
                    </a:lnTo>
                    <a:lnTo>
                      <a:pt x="257" y="420"/>
                    </a:lnTo>
                    <a:lnTo>
                      <a:pt x="249" y="419"/>
                    </a:lnTo>
                    <a:lnTo>
                      <a:pt x="242" y="416"/>
                    </a:lnTo>
                    <a:lnTo>
                      <a:pt x="235" y="415"/>
                    </a:lnTo>
                    <a:lnTo>
                      <a:pt x="227" y="413"/>
                    </a:lnTo>
                    <a:lnTo>
                      <a:pt x="221" y="412"/>
                    </a:lnTo>
                    <a:lnTo>
                      <a:pt x="214" y="411"/>
                    </a:lnTo>
                    <a:lnTo>
                      <a:pt x="207" y="408"/>
                    </a:lnTo>
                    <a:lnTo>
                      <a:pt x="200" y="405"/>
                    </a:lnTo>
                    <a:lnTo>
                      <a:pt x="208" y="368"/>
                    </a:lnTo>
                    <a:lnTo>
                      <a:pt x="217" y="330"/>
                    </a:lnTo>
                    <a:lnTo>
                      <a:pt x="227" y="294"/>
                    </a:lnTo>
                    <a:lnTo>
                      <a:pt x="241" y="258"/>
                    </a:lnTo>
                    <a:lnTo>
                      <a:pt x="254" y="223"/>
                    </a:lnTo>
                    <a:lnTo>
                      <a:pt x="268" y="189"/>
                    </a:lnTo>
                    <a:lnTo>
                      <a:pt x="284" y="156"/>
                    </a:lnTo>
                    <a:lnTo>
                      <a:pt x="300" y="123"/>
                    </a:lnTo>
                    <a:lnTo>
                      <a:pt x="292" y="119"/>
                    </a:lnTo>
                    <a:lnTo>
                      <a:pt x="284" y="115"/>
                    </a:lnTo>
                    <a:lnTo>
                      <a:pt x="277" y="109"/>
                    </a:lnTo>
                    <a:lnTo>
                      <a:pt x="270" y="102"/>
                    </a:lnTo>
                    <a:lnTo>
                      <a:pt x="265" y="95"/>
                    </a:lnTo>
                    <a:lnTo>
                      <a:pt x="259" y="88"/>
                    </a:lnTo>
                    <a:lnTo>
                      <a:pt x="253" y="80"/>
                    </a:lnTo>
                    <a:lnTo>
                      <a:pt x="247" y="74"/>
                    </a:lnTo>
                    <a:lnTo>
                      <a:pt x="264" y="76"/>
                    </a:lnTo>
                    <a:lnTo>
                      <a:pt x="278" y="75"/>
                    </a:lnTo>
                    <a:lnTo>
                      <a:pt x="293" y="70"/>
                    </a:lnTo>
                    <a:lnTo>
                      <a:pt x="306" y="62"/>
                    </a:lnTo>
                    <a:lnTo>
                      <a:pt x="320" y="54"/>
                    </a:lnTo>
                    <a:lnTo>
                      <a:pt x="335" y="44"/>
                    </a:lnTo>
                    <a:lnTo>
                      <a:pt x="348" y="36"/>
                    </a:lnTo>
                    <a:lnTo>
                      <a:pt x="363" y="31"/>
                    </a:lnTo>
                    <a:lnTo>
                      <a:pt x="376" y="25"/>
                    </a:lnTo>
                    <a:lnTo>
                      <a:pt x="391" y="21"/>
                    </a:lnTo>
                    <a:lnTo>
                      <a:pt x="405" y="17"/>
                    </a:lnTo>
                    <a:lnTo>
                      <a:pt x="419" y="13"/>
                    </a:lnTo>
                    <a:lnTo>
                      <a:pt x="433" y="9"/>
                    </a:lnTo>
                    <a:lnTo>
                      <a:pt x="447" y="7"/>
                    </a:lnTo>
                    <a:lnTo>
                      <a:pt x="461" y="5"/>
                    </a:lnTo>
                    <a:lnTo>
                      <a:pt x="476" y="3"/>
                    </a:lnTo>
                    <a:lnTo>
                      <a:pt x="490" y="1"/>
                    </a:lnTo>
                    <a:lnTo>
                      <a:pt x="505" y="1"/>
                    </a:lnTo>
                    <a:lnTo>
                      <a:pt x="520" y="0"/>
                    </a:lnTo>
                    <a:lnTo>
                      <a:pt x="535" y="0"/>
                    </a:lnTo>
                    <a:lnTo>
                      <a:pt x="550" y="1"/>
                    </a:lnTo>
                    <a:lnTo>
                      <a:pt x="564" y="1"/>
                    </a:lnTo>
                    <a:lnTo>
                      <a:pt x="579" y="3"/>
                    </a:lnTo>
                    <a:lnTo>
                      <a:pt x="594" y="5"/>
                    </a:lnTo>
                    <a:lnTo>
                      <a:pt x="607" y="9"/>
                    </a:lnTo>
                    <a:lnTo>
                      <a:pt x="621" y="13"/>
                    </a:lnTo>
                    <a:lnTo>
                      <a:pt x="634" y="19"/>
                    </a:lnTo>
                    <a:lnTo>
                      <a:pt x="645" y="27"/>
                    </a:lnTo>
                    <a:lnTo>
                      <a:pt x="656" y="35"/>
                    </a:lnTo>
                    <a:lnTo>
                      <a:pt x="665" y="45"/>
                    </a:lnTo>
                    <a:lnTo>
                      <a:pt x="673" y="56"/>
                    </a:lnTo>
                    <a:lnTo>
                      <a:pt x="678" y="70"/>
                    </a:lnTo>
                    <a:lnTo>
                      <a:pt x="678" y="75"/>
                    </a:lnTo>
                    <a:lnTo>
                      <a:pt x="677" y="82"/>
                    </a:lnTo>
                    <a:lnTo>
                      <a:pt x="676" y="87"/>
                    </a:lnTo>
                    <a:lnTo>
                      <a:pt x="674" y="92"/>
                    </a:lnTo>
                    <a:lnTo>
                      <a:pt x="684" y="106"/>
                    </a:lnTo>
                    <a:lnTo>
                      <a:pt x="695" y="119"/>
                    </a:lnTo>
                    <a:lnTo>
                      <a:pt x="704" y="133"/>
                    </a:lnTo>
                    <a:lnTo>
                      <a:pt x="715" y="148"/>
                    </a:lnTo>
                    <a:lnTo>
                      <a:pt x="723" y="162"/>
                    </a:lnTo>
                    <a:lnTo>
                      <a:pt x="730" y="178"/>
                    </a:lnTo>
                    <a:lnTo>
                      <a:pt x="736" y="193"/>
                    </a:lnTo>
                    <a:lnTo>
                      <a:pt x="739" y="209"/>
                    </a:lnTo>
                    <a:lnTo>
                      <a:pt x="738" y="235"/>
                    </a:lnTo>
                    <a:lnTo>
                      <a:pt x="736" y="262"/>
                    </a:lnTo>
                    <a:lnTo>
                      <a:pt x="732" y="287"/>
                    </a:lnTo>
                    <a:lnTo>
                      <a:pt x="727" y="314"/>
                    </a:lnTo>
                    <a:lnTo>
                      <a:pt x="720" y="341"/>
                    </a:lnTo>
                    <a:lnTo>
                      <a:pt x="712" y="365"/>
                    </a:lnTo>
                    <a:lnTo>
                      <a:pt x="701" y="389"/>
                    </a:lnTo>
                    <a:lnTo>
                      <a:pt x="689" y="412"/>
                    </a:lnTo>
                    <a:lnTo>
                      <a:pt x="688" y="424"/>
                    </a:lnTo>
                    <a:lnTo>
                      <a:pt x="688" y="438"/>
                    </a:lnTo>
                    <a:lnTo>
                      <a:pt x="691" y="450"/>
                    </a:lnTo>
                    <a:lnTo>
                      <a:pt x="695" y="463"/>
                    </a:lnTo>
                    <a:lnTo>
                      <a:pt x="700" y="475"/>
                    </a:lnTo>
                    <a:lnTo>
                      <a:pt x="707" y="487"/>
                    </a:lnTo>
                    <a:lnTo>
                      <a:pt x="715" y="498"/>
                    </a:lnTo>
                    <a:lnTo>
                      <a:pt x="723" y="509"/>
                    </a:lnTo>
                    <a:lnTo>
                      <a:pt x="748" y="517"/>
                    </a:lnTo>
                    <a:lnTo>
                      <a:pt x="774" y="524"/>
                    </a:lnTo>
                    <a:lnTo>
                      <a:pt x="801" y="530"/>
                    </a:lnTo>
                    <a:lnTo>
                      <a:pt x="828" y="537"/>
                    </a:lnTo>
                    <a:lnTo>
                      <a:pt x="853" y="544"/>
                    </a:lnTo>
                    <a:lnTo>
                      <a:pt x="879" y="550"/>
                    </a:lnTo>
                    <a:lnTo>
                      <a:pt x="904" y="559"/>
                    </a:lnTo>
                    <a:lnTo>
                      <a:pt x="927" y="569"/>
                    </a:lnTo>
                    <a:lnTo>
                      <a:pt x="916" y="616"/>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27"/>
              <p:cNvSpPr>
                <a:spLocks/>
              </p:cNvSpPr>
              <p:nvPr/>
            </p:nvSpPr>
            <p:spPr bwMode="auto">
              <a:xfrm>
                <a:off x="2247901" y="2451101"/>
                <a:ext cx="238125" cy="198438"/>
              </a:xfrm>
              <a:custGeom>
                <a:avLst/>
                <a:gdLst>
                  <a:gd name="T0" fmla="*/ 201 w 299"/>
                  <a:gd name="T1" fmla="*/ 160 h 248"/>
                  <a:gd name="T2" fmla="*/ 179 w 299"/>
                  <a:gd name="T3" fmla="*/ 177 h 248"/>
                  <a:gd name="T4" fmla="*/ 153 w 299"/>
                  <a:gd name="T5" fmla="*/ 190 h 248"/>
                  <a:gd name="T6" fmla="*/ 129 w 299"/>
                  <a:gd name="T7" fmla="*/ 200 h 248"/>
                  <a:gd name="T8" fmla="*/ 103 w 299"/>
                  <a:gd name="T9" fmla="*/ 208 h 248"/>
                  <a:gd name="T10" fmla="*/ 76 w 299"/>
                  <a:gd name="T11" fmla="*/ 216 h 248"/>
                  <a:gd name="T12" fmla="*/ 51 w 299"/>
                  <a:gd name="T13" fmla="*/ 225 h 248"/>
                  <a:gd name="T14" fmla="*/ 25 w 299"/>
                  <a:gd name="T15" fmla="*/ 235 h 248"/>
                  <a:gd name="T16" fmla="*/ 0 w 299"/>
                  <a:gd name="T17" fmla="*/ 248 h 248"/>
                  <a:gd name="T18" fmla="*/ 20 w 299"/>
                  <a:gd name="T19" fmla="*/ 220 h 248"/>
                  <a:gd name="T20" fmla="*/ 44 w 299"/>
                  <a:gd name="T21" fmla="*/ 193 h 248"/>
                  <a:gd name="T22" fmla="*/ 70 w 299"/>
                  <a:gd name="T23" fmla="*/ 170 h 248"/>
                  <a:gd name="T24" fmla="*/ 98 w 299"/>
                  <a:gd name="T25" fmla="*/ 146 h 248"/>
                  <a:gd name="T26" fmla="*/ 126 w 299"/>
                  <a:gd name="T27" fmla="*/ 123 h 248"/>
                  <a:gd name="T28" fmla="*/ 153 w 299"/>
                  <a:gd name="T29" fmla="*/ 101 h 248"/>
                  <a:gd name="T30" fmla="*/ 179 w 299"/>
                  <a:gd name="T31" fmla="*/ 75 h 248"/>
                  <a:gd name="T32" fmla="*/ 200 w 299"/>
                  <a:gd name="T33" fmla="*/ 48 h 248"/>
                  <a:gd name="T34" fmla="*/ 192 w 299"/>
                  <a:gd name="T35" fmla="*/ 74 h 248"/>
                  <a:gd name="T36" fmla="*/ 183 w 299"/>
                  <a:gd name="T37" fmla="*/ 96 h 248"/>
                  <a:gd name="T38" fmla="*/ 172 w 299"/>
                  <a:gd name="T39" fmla="*/ 118 h 248"/>
                  <a:gd name="T40" fmla="*/ 161 w 299"/>
                  <a:gd name="T41" fmla="*/ 139 h 248"/>
                  <a:gd name="T42" fmla="*/ 174 w 299"/>
                  <a:gd name="T43" fmla="*/ 134 h 248"/>
                  <a:gd name="T44" fmla="*/ 187 w 299"/>
                  <a:gd name="T45" fmla="*/ 126 h 248"/>
                  <a:gd name="T46" fmla="*/ 199 w 299"/>
                  <a:gd name="T47" fmla="*/ 118 h 248"/>
                  <a:gd name="T48" fmla="*/ 211 w 299"/>
                  <a:gd name="T49" fmla="*/ 110 h 248"/>
                  <a:gd name="T50" fmla="*/ 221 w 299"/>
                  <a:gd name="T51" fmla="*/ 101 h 248"/>
                  <a:gd name="T52" fmla="*/ 232 w 299"/>
                  <a:gd name="T53" fmla="*/ 90 h 248"/>
                  <a:gd name="T54" fmla="*/ 242 w 299"/>
                  <a:gd name="T55" fmla="*/ 80 h 248"/>
                  <a:gd name="T56" fmla="*/ 251 w 299"/>
                  <a:gd name="T57" fmla="*/ 70 h 248"/>
                  <a:gd name="T58" fmla="*/ 299 w 299"/>
                  <a:gd name="T59" fmla="*/ 0 h 248"/>
                  <a:gd name="T60" fmla="*/ 290 w 299"/>
                  <a:gd name="T61" fmla="*/ 23 h 248"/>
                  <a:gd name="T62" fmla="*/ 281 w 299"/>
                  <a:gd name="T63" fmla="*/ 44 h 248"/>
                  <a:gd name="T64" fmla="*/ 270 w 299"/>
                  <a:gd name="T65" fmla="*/ 64 h 248"/>
                  <a:gd name="T66" fmla="*/ 259 w 299"/>
                  <a:gd name="T67" fmla="*/ 86 h 248"/>
                  <a:gd name="T68" fmla="*/ 246 w 299"/>
                  <a:gd name="T69" fmla="*/ 105 h 248"/>
                  <a:gd name="T70" fmla="*/ 232 w 299"/>
                  <a:gd name="T71" fmla="*/ 123 h 248"/>
                  <a:gd name="T72" fmla="*/ 217 w 299"/>
                  <a:gd name="T73" fmla="*/ 142 h 248"/>
                  <a:gd name="T74" fmla="*/ 201 w 299"/>
                  <a:gd name="T75" fmla="*/ 16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99" h="248">
                    <a:moveTo>
                      <a:pt x="201" y="160"/>
                    </a:moveTo>
                    <a:lnTo>
                      <a:pt x="179" y="177"/>
                    </a:lnTo>
                    <a:lnTo>
                      <a:pt x="153" y="190"/>
                    </a:lnTo>
                    <a:lnTo>
                      <a:pt x="129" y="200"/>
                    </a:lnTo>
                    <a:lnTo>
                      <a:pt x="103" y="208"/>
                    </a:lnTo>
                    <a:lnTo>
                      <a:pt x="76" y="216"/>
                    </a:lnTo>
                    <a:lnTo>
                      <a:pt x="51" y="225"/>
                    </a:lnTo>
                    <a:lnTo>
                      <a:pt x="25" y="235"/>
                    </a:lnTo>
                    <a:lnTo>
                      <a:pt x="0" y="248"/>
                    </a:lnTo>
                    <a:lnTo>
                      <a:pt x="20" y="220"/>
                    </a:lnTo>
                    <a:lnTo>
                      <a:pt x="44" y="193"/>
                    </a:lnTo>
                    <a:lnTo>
                      <a:pt x="70" y="170"/>
                    </a:lnTo>
                    <a:lnTo>
                      <a:pt x="98" y="146"/>
                    </a:lnTo>
                    <a:lnTo>
                      <a:pt x="126" y="123"/>
                    </a:lnTo>
                    <a:lnTo>
                      <a:pt x="153" y="101"/>
                    </a:lnTo>
                    <a:lnTo>
                      <a:pt x="179" y="75"/>
                    </a:lnTo>
                    <a:lnTo>
                      <a:pt x="200" y="48"/>
                    </a:lnTo>
                    <a:lnTo>
                      <a:pt x="192" y="74"/>
                    </a:lnTo>
                    <a:lnTo>
                      <a:pt x="183" y="96"/>
                    </a:lnTo>
                    <a:lnTo>
                      <a:pt x="172" y="118"/>
                    </a:lnTo>
                    <a:lnTo>
                      <a:pt x="161" y="139"/>
                    </a:lnTo>
                    <a:lnTo>
                      <a:pt x="174" y="134"/>
                    </a:lnTo>
                    <a:lnTo>
                      <a:pt x="187" y="126"/>
                    </a:lnTo>
                    <a:lnTo>
                      <a:pt x="199" y="118"/>
                    </a:lnTo>
                    <a:lnTo>
                      <a:pt x="211" y="110"/>
                    </a:lnTo>
                    <a:lnTo>
                      <a:pt x="221" y="101"/>
                    </a:lnTo>
                    <a:lnTo>
                      <a:pt x="232" y="90"/>
                    </a:lnTo>
                    <a:lnTo>
                      <a:pt x="242" y="80"/>
                    </a:lnTo>
                    <a:lnTo>
                      <a:pt x="251" y="70"/>
                    </a:lnTo>
                    <a:lnTo>
                      <a:pt x="299" y="0"/>
                    </a:lnTo>
                    <a:lnTo>
                      <a:pt x="290" y="23"/>
                    </a:lnTo>
                    <a:lnTo>
                      <a:pt x="281" y="44"/>
                    </a:lnTo>
                    <a:lnTo>
                      <a:pt x="270" y="64"/>
                    </a:lnTo>
                    <a:lnTo>
                      <a:pt x="259" y="86"/>
                    </a:lnTo>
                    <a:lnTo>
                      <a:pt x="246" y="105"/>
                    </a:lnTo>
                    <a:lnTo>
                      <a:pt x="232" y="123"/>
                    </a:lnTo>
                    <a:lnTo>
                      <a:pt x="217" y="142"/>
                    </a:lnTo>
                    <a:lnTo>
                      <a:pt x="201" y="16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28"/>
              <p:cNvSpPr>
                <a:spLocks/>
              </p:cNvSpPr>
              <p:nvPr/>
            </p:nvSpPr>
            <p:spPr bwMode="auto">
              <a:xfrm>
                <a:off x="2436813" y="1887538"/>
                <a:ext cx="74613" cy="220663"/>
              </a:xfrm>
              <a:custGeom>
                <a:avLst/>
                <a:gdLst>
                  <a:gd name="T0" fmla="*/ 1 w 94"/>
                  <a:gd name="T1" fmla="*/ 278 h 278"/>
                  <a:gd name="T2" fmla="*/ 0 w 94"/>
                  <a:gd name="T3" fmla="*/ 278 h 278"/>
                  <a:gd name="T4" fmla="*/ 10 w 94"/>
                  <a:gd name="T5" fmla="*/ 247 h 278"/>
                  <a:gd name="T6" fmla="*/ 21 w 94"/>
                  <a:gd name="T7" fmla="*/ 215 h 278"/>
                  <a:gd name="T8" fmla="*/ 29 w 94"/>
                  <a:gd name="T9" fmla="*/ 181 h 278"/>
                  <a:gd name="T10" fmla="*/ 36 w 94"/>
                  <a:gd name="T11" fmla="*/ 149 h 278"/>
                  <a:gd name="T12" fmla="*/ 43 w 94"/>
                  <a:gd name="T13" fmla="*/ 116 h 278"/>
                  <a:gd name="T14" fmla="*/ 45 w 94"/>
                  <a:gd name="T15" fmla="*/ 83 h 278"/>
                  <a:gd name="T16" fmla="*/ 48 w 94"/>
                  <a:gd name="T17" fmla="*/ 51 h 278"/>
                  <a:gd name="T18" fmla="*/ 48 w 94"/>
                  <a:gd name="T19" fmla="*/ 19 h 278"/>
                  <a:gd name="T20" fmla="*/ 41 w 94"/>
                  <a:gd name="T21" fmla="*/ 0 h 278"/>
                  <a:gd name="T22" fmla="*/ 55 w 94"/>
                  <a:gd name="T23" fmla="*/ 19 h 278"/>
                  <a:gd name="T24" fmla="*/ 67 w 94"/>
                  <a:gd name="T25" fmla="*/ 39 h 278"/>
                  <a:gd name="T26" fmla="*/ 77 w 94"/>
                  <a:gd name="T27" fmla="*/ 59 h 278"/>
                  <a:gd name="T28" fmla="*/ 86 w 94"/>
                  <a:gd name="T29" fmla="*/ 81 h 278"/>
                  <a:gd name="T30" fmla="*/ 91 w 94"/>
                  <a:gd name="T31" fmla="*/ 103 h 278"/>
                  <a:gd name="T32" fmla="*/ 94 w 94"/>
                  <a:gd name="T33" fmla="*/ 125 h 278"/>
                  <a:gd name="T34" fmla="*/ 91 w 94"/>
                  <a:gd name="T35" fmla="*/ 148 h 278"/>
                  <a:gd name="T36" fmla="*/ 84 w 94"/>
                  <a:gd name="T37" fmla="*/ 171 h 278"/>
                  <a:gd name="T38" fmla="*/ 76 w 94"/>
                  <a:gd name="T39" fmla="*/ 185 h 278"/>
                  <a:gd name="T40" fmla="*/ 67 w 94"/>
                  <a:gd name="T41" fmla="*/ 200 h 278"/>
                  <a:gd name="T42" fmla="*/ 57 w 94"/>
                  <a:gd name="T43" fmla="*/ 214 h 278"/>
                  <a:gd name="T44" fmla="*/ 48 w 94"/>
                  <a:gd name="T45" fmla="*/ 228 h 278"/>
                  <a:gd name="T46" fmla="*/ 37 w 94"/>
                  <a:gd name="T47" fmla="*/ 240 h 278"/>
                  <a:gd name="T48" fmla="*/ 25 w 94"/>
                  <a:gd name="T49" fmla="*/ 254 h 278"/>
                  <a:gd name="T50" fmla="*/ 13 w 94"/>
                  <a:gd name="T51" fmla="*/ 266 h 278"/>
                  <a:gd name="T52" fmla="*/ 1 w 94"/>
                  <a:gd name="T53" fmla="*/ 278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4" h="278">
                    <a:moveTo>
                      <a:pt x="1" y="278"/>
                    </a:moveTo>
                    <a:lnTo>
                      <a:pt x="0" y="278"/>
                    </a:lnTo>
                    <a:lnTo>
                      <a:pt x="10" y="247"/>
                    </a:lnTo>
                    <a:lnTo>
                      <a:pt x="21" y="215"/>
                    </a:lnTo>
                    <a:lnTo>
                      <a:pt x="29" y="181"/>
                    </a:lnTo>
                    <a:lnTo>
                      <a:pt x="36" y="149"/>
                    </a:lnTo>
                    <a:lnTo>
                      <a:pt x="43" y="116"/>
                    </a:lnTo>
                    <a:lnTo>
                      <a:pt x="45" y="83"/>
                    </a:lnTo>
                    <a:lnTo>
                      <a:pt x="48" y="51"/>
                    </a:lnTo>
                    <a:lnTo>
                      <a:pt x="48" y="19"/>
                    </a:lnTo>
                    <a:lnTo>
                      <a:pt x="41" y="0"/>
                    </a:lnTo>
                    <a:lnTo>
                      <a:pt x="55" y="19"/>
                    </a:lnTo>
                    <a:lnTo>
                      <a:pt x="67" y="39"/>
                    </a:lnTo>
                    <a:lnTo>
                      <a:pt x="77" y="59"/>
                    </a:lnTo>
                    <a:lnTo>
                      <a:pt x="86" y="81"/>
                    </a:lnTo>
                    <a:lnTo>
                      <a:pt x="91" y="103"/>
                    </a:lnTo>
                    <a:lnTo>
                      <a:pt x="94" y="125"/>
                    </a:lnTo>
                    <a:lnTo>
                      <a:pt x="91" y="148"/>
                    </a:lnTo>
                    <a:lnTo>
                      <a:pt x="84" y="171"/>
                    </a:lnTo>
                    <a:lnTo>
                      <a:pt x="76" y="185"/>
                    </a:lnTo>
                    <a:lnTo>
                      <a:pt x="67" y="200"/>
                    </a:lnTo>
                    <a:lnTo>
                      <a:pt x="57" y="214"/>
                    </a:lnTo>
                    <a:lnTo>
                      <a:pt x="48" y="228"/>
                    </a:lnTo>
                    <a:lnTo>
                      <a:pt x="37" y="240"/>
                    </a:lnTo>
                    <a:lnTo>
                      <a:pt x="25" y="254"/>
                    </a:lnTo>
                    <a:lnTo>
                      <a:pt x="13" y="266"/>
                    </a:lnTo>
                    <a:lnTo>
                      <a:pt x="1" y="278"/>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29"/>
              <p:cNvSpPr>
                <a:spLocks/>
              </p:cNvSpPr>
              <p:nvPr/>
            </p:nvSpPr>
            <p:spPr bwMode="auto">
              <a:xfrm>
                <a:off x="2274888" y="2182813"/>
                <a:ext cx="115888" cy="141288"/>
              </a:xfrm>
              <a:custGeom>
                <a:avLst/>
                <a:gdLst>
                  <a:gd name="T0" fmla="*/ 70 w 147"/>
                  <a:gd name="T1" fmla="*/ 179 h 179"/>
                  <a:gd name="T2" fmla="*/ 61 w 147"/>
                  <a:gd name="T3" fmla="*/ 169 h 179"/>
                  <a:gd name="T4" fmla="*/ 53 w 147"/>
                  <a:gd name="T5" fmla="*/ 158 h 179"/>
                  <a:gd name="T6" fmla="*/ 43 w 147"/>
                  <a:gd name="T7" fmla="*/ 148 h 179"/>
                  <a:gd name="T8" fmla="*/ 35 w 147"/>
                  <a:gd name="T9" fmla="*/ 136 h 179"/>
                  <a:gd name="T10" fmla="*/ 27 w 147"/>
                  <a:gd name="T11" fmla="*/ 126 h 179"/>
                  <a:gd name="T12" fmla="*/ 18 w 147"/>
                  <a:gd name="T13" fmla="*/ 116 h 179"/>
                  <a:gd name="T14" fmla="*/ 10 w 147"/>
                  <a:gd name="T15" fmla="*/ 106 h 179"/>
                  <a:gd name="T16" fmla="*/ 0 w 147"/>
                  <a:gd name="T17" fmla="*/ 98 h 179"/>
                  <a:gd name="T18" fmla="*/ 19 w 147"/>
                  <a:gd name="T19" fmla="*/ 89 h 179"/>
                  <a:gd name="T20" fmla="*/ 38 w 147"/>
                  <a:gd name="T21" fmla="*/ 79 h 179"/>
                  <a:gd name="T22" fmla="*/ 57 w 147"/>
                  <a:gd name="T23" fmla="*/ 67 h 179"/>
                  <a:gd name="T24" fmla="*/ 76 w 147"/>
                  <a:gd name="T25" fmla="*/ 55 h 179"/>
                  <a:gd name="T26" fmla="*/ 93 w 147"/>
                  <a:gd name="T27" fmla="*/ 43 h 179"/>
                  <a:gd name="T28" fmla="*/ 109 w 147"/>
                  <a:gd name="T29" fmla="*/ 30 h 179"/>
                  <a:gd name="T30" fmla="*/ 124 w 147"/>
                  <a:gd name="T31" fmla="*/ 15 h 179"/>
                  <a:gd name="T32" fmla="*/ 137 w 147"/>
                  <a:gd name="T33" fmla="*/ 0 h 179"/>
                  <a:gd name="T34" fmla="*/ 140 w 147"/>
                  <a:gd name="T35" fmla="*/ 3 h 179"/>
                  <a:gd name="T36" fmla="*/ 144 w 147"/>
                  <a:gd name="T37" fmla="*/ 7 h 179"/>
                  <a:gd name="T38" fmla="*/ 147 w 147"/>
                  <a:gd name="T39" fmla="*/ 11 h 179"/>
                  <a:gd name="T40" fmla="*/ 147 w 147"/>
                  <a:gd name="T41" fmla="*/ 16 h 179"/>
                  <a:gd name="T42" fmla="*/ 137 w 147"/>
                  <a:gd name="T43" fmla="*/ 36 h 179"/>
                  <a:gd name="T44" fmla="*/ 127 w 147"/>
                  <a:gd name="T45" fmla="*/ 56 h 179"/>
                  <a:gd name="T46" fmla="*/ 117 w 147"/>
                  <a:gd name="T47" fmla="*/ 77 h 179"/>
                  <a:gd name="T48" fmla="*/ 108 w 147"/>
                  <a:gd name="T49" fmla="*/ 97 h 179"/>
                  <a:gd name="T50" fmla="*/ 99 w 147"/>
                  <a:gd name="T51" fmla="*/ 117 h 179"/>
                  <a:gd name="T52" fmla="*/ 89 w 147"/>
                  <a:gd name="T53" fmla="*/ 137 h 179"/>
                  <a:gd name="T54" fmla="*/ 80 w 147"/>
                  <a:gd name="T55" fmla="*/ 158 h 179"/>
                  <a:gd name="T56" fmla="*/ 70 w 147"/>
                  <a:gd name="T57" fmla="*/ 179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7" h="179">
                    <a:moveTo>
                      <a:pt x="70" y="179"/>
                    </a:moveTo>
                    <a:lnTo>
                      <a:pt x="61" y="169"/>
                    </a:lnTo>
                    <a:lnTo>
                      <a:pt x="53" y="158"/>
                    </a:lnTo>
                    <a:lnTo>
                      <a:pt x="43" y="148"/>
                    </a:lnTo>
                    <a:lnTo>
                      <a:pt x="35" y="136"/>
                    </a:lnTo>
                    <a:lnTo>
                      <a:pt x="27" y="126"/>
                    </a:lnTo>
                    <a:lnTo>
                      <a:pt x="18" y="116"/>
                    </a:lnTo>
                    <a:lnTo>
                      <a:pt x="10" y="106"/>
                    </a:lnTo>
                    <a:lnTo>
                      <a:pt x="0" y="98"/>
                    </a:lnTo>
                    <a:lnTo>
                      <a:pt x="19" y="89"/>
                    </a:lnTo>
                    <a:lnTo>
                      <a:pt x="38" y="79"/>
                    </a:lnTo>
                    <a:lnTo>
                      <a:pt x="57" y="67"/>
                    </a:lnTo>
                    <a:lnTo>
                      <a:pt x="76" y="55"/>
                    </a:lnTo>
                    <a:lnTo>
                      <a:pt x="93" y="43"/>
                    </a:lnTo>
                    <a:lnTo>
                      <a:pt x="109" y="30"/>
                    </a:lnTo>
                    <a:lnTo>
                      <a:pt x="124" y="15"/>
                    </a:lnTo>
                    <a:lnTo>
                      <a:pt x="137" y="0"/>
                    </a:lnTo>
                    <a:lnTo>
                      <a:pt x="140" y="3"/>
                    </a:lnTo>
                    <a:lnTo>
                      <a:pt x="144" y="7"/>
                    </a:lnTo>
                    <a:lnTo>
                      <a:pt x="147" y="11"/>
                    </a:lnTo>
                    <a:lnTo>
                      <a:pt x="147" y="16"/>
                    </a:lnTo>
                    <a:lnTo>
                      <a:pt x="137" y="36"/>
                    </a:lnTo>
                    <a:lnTo>
                      <a:pt x="127" y="56"/>
                    </a:lnTo>
                    <a:lnTo>
                      <a:pt x="117" y="77"/>
                    </a:lnTo>
                    <a:lnTo>
                      <a:pt x="108" y="97"/>
                    </a:lnTo>
                    <a:lnTo>
                      <a:pt x="99" y="117"/>
                    </a:lnTo>
                    <a:lnTo>
                      <a:pt x="89" y="137"/>
                    </a:lnTo>
                    <a:lnTo>
                      <a:pt x="80" y="158"/>
                    </a:lnTo>
                    <a:lnTo>
                      <a:pt x="70" y="1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0"/>
              <p:cNvSpPr>
                <a:spLocks/>
              </p:cNvSpPr>
              <p:nvPr/>
            </p:nvSpPr>
            <p:spPr bwMode="auto">
              <a:xfrm>
                <a:off x="2328863" y="1855788"/>
                <a:ext cx="76200" cy="134938"/>
              </a:xfrm>
              <a:custGeom>
                <a:avLst/>
                <a:gdLst>
                  <a:gd name="T0" fmla="*/ 74 w 97"/>
                  <a:gd name="T1" fmla="*/ 169 h 169"/>
                  <a:gd name="T2" fmla="*/ 71 w 97"/>
                  <a:gd name="T3" fmla="*/ 169 h 169"/>
                  <a:gd name="T4" fmla="*/ 72 w 97"/>
                  <a:gd name="T5" fmla="*/ 156 h 169"/>
                  <a:gd name="T6" fmla="*/ 70 w 97"/>
                  <a:gd name="T7" fmla="*/ 142 h 169"/>
                  <a:gd name="T8" fmla="*/ 66 w 97"/>
                  <a:gd name="T9" fmla="*/ 130 h 169"/>
                  <a:gd name="T10" fmla="*/ 59 w 97"/>
                  <a:gd name="T11" fmla="*/ 118 h 169"/>
                  <a:gd name="T12" fmla="*/ 51 w 97"/>
                  <a:gd name="T13" fmla="*/ 108 h 169"/>
                  <a:gd name="T14" fmla="*/ 42 w 97"/>
                  <a:gd name="T15" fmla="*/ 97 h 169"/>
                  <a:gd name="T16" fmla="*/ 34 w 97"/>
                  <a:gd name="T17" fmla="*/ 86 h 169"/>
                  <a:gd name="T18" fmla="*/ 25 w 97"/>
                  <a:gd name="T19" fmla="*/ 75 h 169"/>
                  <a:gd name="T20" fmla="*/ 31 w 97"/>
                  <a:gd name="T21" fmla="*/ 77 h 169"/>
                  <a:gd name="T22" fmla="*/ 36 w 97"/>
                  <a:gd name="T23" fmla="*/ 79 h 169"/>
                  <a:gd name="T24" fmla="*/ 43 w 97"/>
                  <a:gd name="T25" fmla="*/ 81 h 169"/>
                  <a:gd name="T26" fmla="*/ 48 w 97"/>
                  <a:gd name="T27" fmla="*/ 83 h 169"/>
                  <a:gd name="T28" fmla="*/ 54 w 97"/>
                  <a:gd name="T29" fmla="*/ 86 h 169"/>
                  <a:gd name="T30" fmla="*/ 60 w 97"/>
                  <a:gd name="T31" fmla="*/ 89 h 169"/>
                  <a:gd name="T32" fmla="*/ 66 w 97"/>
                  <a:gd name="T33" fmla="*/ 91 h 169"/>
                  <a:gd name="T34" fmla="*/ 71 w 97"/>
                  <a:gd name="T35" fmla="*/ 94 h 169"/>
                  <a:gd name="T36" fmla="*/ 70 w 97"/>
                  <a:gd name="T37" fmla="*/ 87 h 169"/>
                  <a:gd name="T38" fmla="*/ 67 w 97"/>
                  <a:gd name="T39" fmla="*/ 81 h 169"/>
                  <a:gd name="T40" fmla="*/ 62 w 97"/>
                  <a:gd name="T41" fmla="*/ 75 h 169"/>
                  <a:gd name="T42" fmla="*/ 56 w 97"/>
                  <a:gd name="T43" fmla="*/ 69 h 169"/>
                  <a:gd name="T44" fmla="*/ 48 w 97"/>
                  <a:gd name="T45" fmla="*/ 61 h 169"/>
                  <a:gd name="T46" fmla="*/ 39 w 97"/>
                  <a:gd name="T47" fmla="*/ 54 h 169"/>
                  <a:gd name="T48" fmla="*/ 30 w 97"/>
                  <a:gd name="T49" fmla="*/ 47 h 169"/>
                  <a:gd name="T50" fmla="*/ 20 w 97"/>
                  <a:gd name="T51" fmla="*/ 40 h 169"/>
                  <a:gd name="T52" fmla="*/ 11 w 97"/>
                  <a:gd name="T53" fmla="*/ 32 h 169"/>
                  <a:gd name="T54" fmla="*/ 4 w 97"/>
                  <a:gd name="T55" fmla="*/ 24 h 169"/>
                  <a:gd name="T56" fmla="*/ 0 w 97"/>
                  <a:gd name="T57" fmla="*/ 14 h 169"/>
                  <a:gd name="T58" fmla="*/ 0 w 97"/>
                  <a:gd name="T59" fmla="*/ 0 h 169"/>
                  <a:gd name="T60" fmla="*/ 15 w 97"/>
                  <a:gd name="T61" fmla="*/ 11 h 169"/>
                  <a:gd name="T62" fmla="*/ 32 w 97"/>
                  <a:gd name="T63" fmla="*/ 23 h 169"/>
                  <a:gd name="T64" fmla="*/ 50 w 97"/>
                  <a:gd name="T65" fmla="*/ 34 h 169"/>
                  <a:gd name="T66" fmla="*/ 66 w 97"/>
                  <a:gd name="T67" fmla="*/ 47 h 169"/>
                  <a:gd name="T68" fmla="*/ 81 w 97"/>
                  <a:gd name="T69" fmla="*/ 61 h 169"/>
                  <a:gd name="T70" fmla="*/ 91 w 97"/>
                  <a:gd name="T71" fmla="*/ 78 h 169"/>
                  <a:gd name="T72" fmla="*/ 97 w 97"/>
                  <a:gd name="T73" fmla="*/ 97 h 169"/>
                  <a:gd name="T74" fmla="*/ 95 w 97"/>
                  <a:gd name="T75" fmla="*/ 120 h 169"/>
                  <a:gd name="T76" fmla="*/ 91 w 97"/>
                  <a:gd name="T77" fmla="*/ 133 h 169"/>
                  <a:gd name="T78" fmla="*/ 87 w 97"/>
                  <a:gd name="T79" fmla="*/ 146 h 169"/>
                  <a:gd name="T80" fmla="*/ 81 w 97"/>
                  <a:gd name="T81" fmla="*/ 159 h 169"/>
                  <a:gd name="T82" fmla="*/ 74 w 97"/>
                  <a:gd name="T83" fmla="*/ 169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7" h="169">
                    <a:moveTo>
                      <a:pt x="74" y="169"/>
                    </a:moveTo>
                    <a:lnTo>
                      <a:pt x="71" y="169"/>
                    </a:lnTo>
                    <a:lnTo>
                      <a:pt x="72" y="156"/>
                    </a:lnTo>
                    <a:lnTo>
                      <a:pt x="70" y="142"/>
                    </a:lnTo>
                    <a:lnTo>
                      <a:pt x="66" y="130"/>
                    </a:lnTo>
                    <a:lnTo>
                      <a:pt x="59" y="118"/>
                    </a:lnTo>
                    <a:lnTo>
                      <a:pt x="51" y="108"/>
                    </a:lnTo>
                    <a:lnTo>
                      <a:pt x="42" y="97"/>
                    </a:lnTo>
                    <a:lnTo>
                      <a:pt x="34" y="86"/>
                    </a:lnTo>
                    <a:lnTo>
                      <a:pt x="25" y="75"/>
                    </a:lnTo>
                    <a:lnTo>
                      <a:pt x="31" y="77"/>
                    </a:lnTo>
                    <a:lnTo>
                      <a:pt x="36" y="79"/>
                    </a:lnTo>
                    <a:lnTo>
                      <a:pt x="43" y="81"/>
                    </a:lnTo>
                    <a:lnTo>
                      <a:pt x="48" y="83"/>
                    </a:lnTo>
                    <a:lnTo>
                      <a:pt x="54" y="86"/>
                    </a:lnTo>
                    <a:lnTo>
                      <a:pt x="60" y="89"/>
                    </a:lnTo>
                    <a:lnTo>
                      <a:pt x="66" y="91"/>
                    </a:lnTo>
                    <a:lnTo>
                      <a:pt x="71" y="94"/>
                    </a:lnTo>
                    <a:lnTo>
                      <a:pt x="70" y="87"/>
                    </a:lnTo>
                    <a:lnTo>
                      <a:pt x="67" y="81"/>
                    </a:lnTo>
                    <a:lnTo>
                      <a:pt x="62" y="75"/>
                    </a:lnTo>
                    <a:lnTo>
                      <a:pt x="56" y="69"/>
                    </a:lnTo>
                    <a:lnTo>
                      <a:pt x="48" y="61"/>
                    </a:lnTo>
                    <a:lnTo>
                      <a:pt x="39" y="54"/>
                    </a:lnTo>
                    <a:lnTo>
                      <a:pt x="30" y="47"/>
                    </a:lnTo>
                    <a:lnTo>
                      <a:pt x="20" y="40"/>
                    </a:lnTo>
                    <a:lnTo>
                      <a:pt x="11" y="32"/>
                    </a:lnTo>
                    <a:lnTo>
                      <a:pt x="4" y="24"/>
                    </a:lnTo>
                    <a:lnTo>
                      <a:pt x="0" y="14"/>
                    </a:lnTo>
                    <a:lnTo>
                      <a:pt x="0" y="0"/>
                    </a:lnTo>
                    <a:lnTo>
                      <a:pt x="15" y="11"/>
                    </a:lnTo>
                    <a:lnTo>
                      <a:pt x="32" y="23"/>
                    </a:lnTo>
                    <a:lnTo>
                      <a:pt x="50" y="34"/>
                    </a:lnTo>
                    <a:lnTo>
                      <a:pt x="66" y="47"/>
                    </a:lnTo>
                    <a:lnTo>
                      <a:pt x="81" y="61"/>
                    </a:lnTo>
                    <a:lnTo>
                      <a:pt x="91" y="78"/>
                    </a:lnTo>
                    <a:lnTo>
                      <a:pt x="97" y="97"/>
                    </a:lnTo>
                    <a:lnTo>
                      <a:pt x="95" y="120"/>
                    </a:lnTo>
                    <a:lnTo>
                      <a:pt x="91" y="133"/>
                    </a:lnTo>
                    <a:lnTo>
                      <a:pt x="87" y="146"/>
                    </a:lnTo>
                    <a:lnTo>
                      <a:pt x="81" y="159"/>
                    </a:lnTo>
                    <a:lnTo>
                      <a:pt x="74" y="16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31"/>
              <p:cNvSpPr>
                <a:spLocks/>
              </p:cNvSpPr>
              <p:nvPr/>
            </p:nvSpPr>
            <p:spPr bwMode="auto">
              <a:xfrm>
                <a:off x="2246313" y="2305051"/>
                <a:ext cx="61913" cy="155575"/>
              </a:xfrm>
              <a:custGeom>
                <a:avLst/>
                <a:gdLst>
                  <a:gd name="T0" fmla="*/ 25 w 77"/>
                  <a:gd name="T1" fmla="*/ 195 h 195"/>
                  <a:gd name="T2" fmla="*/ 20 w 77"/>
                  <a:gd name="T3" fmla="*/ 156 h 195"/>
                  <a:gd name="T4" fmla="*/ 12 w 77"/>
                  <a:gd name="T5" fmla="*/ 118 h 195"/>
                  <a:gd name="T6" fmla="*/ 4 w 77"/>
                  <a:gd name="T7" fmla="*/ 80 h 195"/>
                  <a:gd name="T8" fmla="*/ 0 w 77"/>
                  <a:gd name="T9" fmla="*/ 43 h 195"/>
                  <a:gd name="T10" fmla="*/ 4 w 77"/>
                  <a:gd name="T11" fmla="*/ 29 h 195"/>
                  <a:gd name="T12" fmla="*/ 10 w 77"/>
                  <a:gd name="T13" fmla="*/ 19 h 195"/>
                  <a:gd name="T14" fmla="*/ 20 w 77"/>
                  <a:gd name="T15" fmla="*/ 9 h 195"/>
                  <a:gd name="T16" fmla="*/ 28 w 77"/>
                  <a:gd name="T17" fmla="*/ 0 h 195"/>
                  <a:gd name="T18" fmla="*/ 34 w 77"/>
                  <a:gd name="T19" fmla="*/ 5 h 195"/>
                  <a:gd name="T20" fmla="*/ 40 w 77"/>
                  <a:gd name="T21" fmla="*/ 12 h 195"/>
                  <a:gd name="T22" fmla="*/ 47 w 77"/>
                  <a:gd name="T23" fmla="*/ 19 h 195"/>
                  <a:gd name="T24" fmla="*/ 52 w 77"/>
                  <a:gd name="T25" fmla="*/ 25 h 195"/>
                  <a:gd name="T26" fmla="*/ 59 w 77"/>
                  <a:gd name="T27" fmla="*/ 32 h 195"/>
                  <a:gd name="T28" fmla="*/ 64 w 77"/>
                  <a:gd name="T29" fmla="*/ 39 h 195"/>
                  <a:gd name="T30" fmla="*/ 71 w 77"/>
                  <a:gd name="T31" fmla="*/ 47 h 195"/>
                  <a:gd name="T32" fmla="*/ 76 w 77"/>
                  <a:gd name="T33" fmla="*/ 54 h 195"/>
                  <a:gd name="T34" fmla="*/ 77 w 77"/>
                  <a:gd name="T35" fmla="*/ 60 h 195"/>
                  <a:gd name="T36" fmla="*/ 72 w 77"/>
                  <a:gd name="T37" fmla="*/ 78 h 195"/>
                  <a:gd name="T38" fmla="*/ 67 w 77"/>
                  <a:gd name="T39" fmla="*/ 95 h 195"/>
                  <a:gd name="T40" fmla="*/ 60 w 77"/>
                  <a:gd name="T41" fmla="*/ 113 h 195"/>
                  <a:gd name="T42" fmla="*/ 53 w 77"/>
                  <a:gd name="T43" fmla="*/ 129 h 195"/>
                  <a:gd name="T44" fmla="*/ 47 w 77"/>
                  <a:gd name="T45" fmla="*/ 146 h 195"/>
                  <a:gd name="T46" fmla="*/ 40 w 77"/>
                  <a:gd name="T47" fmla="*/ 162 h 195"/>
                  <a:gd name="T48" fmla="*/ 33 w 77"/>
                  <a:gd name="T49" fmla="*/ 178 h 195"/>
                  <a:gd name="T50" fmla="*/ 25 w 77"/>
                  <a:gd name="T51" fmla="*/ 195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7" h="195">
                    <a:moveTo>
                      <a:pt x="25" y="195"/>
                    </a:moveTo>
                    <a:lnTo>
                      <a:pt x="20" y="156"/>
                    </a:lnTo>
                    <a:lnTo>
                      <a:pt x="12" y="118"/>
                    </a:lnTo>
                    <a:lnTo>
                      <a:pt x="4" y="80"/>
                    </a:lnTo>
                    <a:lnTo>
                      <a:pt x="0" y="43"/>
                    </a:lnTo>
                    <a:lnTo>
                      <a:pt x="4" y="29"/>
                    </a:lnTo>
                    <a:lnTo>
                      <a:pt x="10" y="19"/>
                    </a:lnTo>
                    <a:lnTo>
                      <a:pt x="20" y="9"/>
                    </a:lnTo>
                    <a:lnTo>
                      <a:pt x="28" y="0"/>
                    </a:lnTo>
                    <a:lnTo>
                      <a:pt x="34" y="5"/>
                    </a:lnTo>
                    <a:lnTo>
                      <a:pt x="40" y="12"/>
                    </a:lnTo>
                    <a:lnTo>
                      <a:pt x="47" y="19"/>
                    </a:lnTo>
                    <a:lnTo>
                      <a:pt x="52" y="25"/>
                    </a:lnTo>
                    <a:lnTo>
                      <a:pt x="59" y="32"/>
                    </a:lnTo>
                    <a:lnTo>
                      <a:pt x="64" y="39"/>
                    </a:lnTo>
                    <a:lnTo>
                      <a:pt x="71" y="47"/>
                    </a:lnTo>
                    <a:lnTo>
                      <a:pt x="76" y="54"/>
                    </a:lnTo>
                    <a:lnTo>
                      <a:pt x="77" y="60"/>
                    </a:lnTo>
                    <a:lnTo>
                      <a:pt x="72" y="78"/>
                    </a:lnTo>
                    <a:lnTo>
                      <a:pt x="67" y="95"/>
                    </a:lnTo>
                    <a:lnTo>
                      <a:pt x="60" y="113"/>
                    </a:lnTo>
                    <a:lnTo>
                      <a:pt x="53" y="129"/>
                    </a:lnTo>
                    <a:lnTo>
                      <a:pt x="47" y="146"/>
                    </a:lnTo>
                    <a:lnTo>
                      <a:pt x="40" y="162"/>
                    </a:lnTo>
                    <a:lnTo>
                      <a:pt x="33" y="178"/>
                    </a:lnTo>
                    <a:lnTo>
                      <a:pt x="25" y="19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32"/>
              <p:cNvSpPr>
                <a:spLocks/>
              </p:cNvSpPr>
              <p:nvPr/>
            </p:nvSpPr>
            <p:spPr bwMode="auto">
              <a:xfrm>
                <a:off x="2049463" y="1835151"/>
                <a:ext cx="311150" cy="390525"/>
              </a:xfrm>
              <a:custGeom>
                <a:avLst/>
                <a:gdLst>
                  <a:gd name="T0" fmla="*/ 360 w 392"/>
                  <a:gd name="T1" fmla="*/ 408 h 491"/>
                  <a:gd name="T2" fmla="*/ 313 w 392"/>
                  <a:gd name="T3" fmla="*/ 459 h 491"/>
                  <a:gd name="T4" fmla="*/ 251 w 392"/>
                  <a:gd name="T5" fmla="*/ 491 h 491"/>
                  <a:gd name="T6" fmla="*/ 279 w 392"/>
                  <a:gd name="T7" fmla="*/ 433 h 491"/>
                  <a:gd name="T8" fmla="*/ 304 w 392"/>
                  <a:gd name="T9" fmla="*/ 373 h 491"/>
                  <a:gd name="T10" fmla="*/ 314 w 392"/>
                  <a:gd name="T11" fmla="*/ 327 h 491"/>
                  <a:gd name="T12" fmla="*/ 297 w 392"/>
                  <a:gd name="T13" fmla="*/ 351 h 491"/>
                  <a:gd name="T14" fmla="*/ 279 w 392"/>
                  <a:gd name="T15" fmla="*/ 374 h 491"/>
                  <a:gd name="T16" fmla="*/ 250 w 392"/>
                  <a:gd name="T17" fmla="*/ 396 h 491"/>
                  <a:gd name="T18" fmla="*/ 202 w 392"/>
                  <a:gd name="T19" fmla="*/ 417 h 491"/>
                  <a:gd name="T20" fmla="*/ 153 w 392"/>
                  <a:gd name="T21" fmla="*/ 435 h 491"/>
                  <a:gd name="T22" fmla="*/ 122 w 392"/>
                  <a:gd name="T23" fmla="*/ 440 h 491"/>
                  <a:gd name="T24" fmla="*/ 99 w 392"/>
                  <a:gd name="T25" fmla="*/ 420 h 491"/>
                  <a:gd name="T26" fmla="*/ 85 w 392"/>
                  <a:gd name="T27" fmla="*/ 369 h 491"/>
                  <a:gd name="T28" fmla="*/ 108 w 392"/>
                  <a:gd name="T29" fmla="*/ 362 h 491"/>
                  <a:gd name="T30" fmla="*/ 132 w 392"/>
                  <a:gd name="T31" fmla="*/ 354 h 491"/>
                  <a:gd name="T32" fmla="*/ 137 w 392"/>
                  <a:gd name="T33" fmla="*/ 342 h 491"/>
                  <a:gd name="T34" fmla="*/ 112 w 392"/>
                  <a:gd name="T35" fmla="*/ 334 h 491"/>
                  <a:gd name="T36" fmla="*/ 83 w 392"/>
                  <a:gd name="T37" fmla="*/ 331 h 491"/>
                  <a:gd name="T38" fmla="*/ 67 w 392"/>
                  <a:gd name="T39" fmla="*/ 299 h 491"/>
                  <a:gd name="T40" fmla="*/ 48 w 392"/>
                  <a:gd name="T41" fmla="*/ 268 h 491"/>
                  <a:gd name="T42" fmla="*/ 28 w 392"/>
                  <a:gd name="T43" fmla="*/ 269 h 491"/>
                  <a:gd name="T44" fmla="*/ 7 w 392"/>
                  <a:gd name="T45" fmla="*/ 271 h 491"/>
                  <a:gd name="T46" fmla="*/ 12 w 392"/>
                  <a:gd name="T47" fmla="*/ 205 h 491"/>
                  <a:gd name="T48" fmla="*/ 44 w 392"/>
                  <a:gd name="T49" fmla="*/ 115 h 491"/>
                  <a:gd name="T50" fmla="*/ 85 w 392"/>
                  <a:gd name="T51" fmla="*/ 30 h 491"/>
                  <a:gd name="T52" fmla="*/ 163 w 392"/>
                  <a:gd name="T53" fmla="*/ 22 h 491"/>
                  <a:gd name="T54" fmla="*/ 239 w 392"/>
                  <a:gd name="T55" fmla="*/ 2 h 491"/>
                  <a:gd name="T56" fmla="*/ 287 w 392"/>
                  <a:gd name="T57" fmla="*/ 12 h 491"/>
                  <a:gd name="T58" fmla="*/ 270 w 392"/>
                  <a:gd name="T59" fmla="*/ 44 h 491"/>
                  <a:gd name="T60" fmla="*/ 254 w 392"/>
                  <a:gd name="T61" fmla="*/ 76 h 491"/>
                  <a:gd name="T62" fmla="*/ 263 w 392"/>
                  <a:gd name="T63" fmla="*/ 116 h 491"/>
                  <a:gd name="T64" fmla="*/ 286 w 392"/>
                  <a:gd name="T65" fmla="*/ 157 h 491"/>
                  <a:gd name="T66" fmla="*/ 294 w 392"/>
                  <a:gd name="T67" fmla="*/ 198 h 491"/>
                  <a:gd name="T68" fmla="*/ 293 w 392"/>
                  <a:gd name="T69" fmla="*/ 240 h 491"/>
                  <a:gd name="T70" fmla="*/ 304 w 392"/>
                  <a:gd name="T71" fmla="*/ 252 h 491"/>
                  <a:gd name="T72" fmla="*/ 316 w 392"/>
                  <a:gd name="T73" fmla="*/ 235 h 491"/>
                  <a:gd name="T74" fmla="*/ 330 w 392"/>
                  <a:gd name="T75" fmla="*/ 209 h 491"/>
                  <a:gd name="T76" fmla="*/ 352 w 392"/>
                  <a:gd name="T77" fmla="*/ 190 h 491"/>
                  <a:gd name="T78" fmla="*/ 376 w 392"/>
                  <a:gd name="T79" fmla="*/ 189 h 491"/>
                  <a:gd name="T80" fmla="*/ 392 w 392"/>
                  <a:gd name="T81" fmla="*/ 218 h 491"/>
                  <a:gd name="T82" fmla="*/ 365 w 392"/>
                  <a:gd name="T83" fmla="*/ 278 h 491"/>
                  <a:gd name="T84" fmla="*/ 377 w 392"/>
                  <a:gd name="T85" fmla="*/ 314 h 491"/>
                  <a:gd name="T86" fmla="*/ 392 w 392"/>
                  <a:gd name="T87" fmla="*/ 349 h 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92" h="491">
                    <a:moveTo>
                      <a:pt x="388" y="374"/>
                    </a:moveTo>
                    <a:lnTo>
                      <a:pt x="373" y="390"/>
                    </a:lnTo>
                    <a:lnTo>
                      <a:pt x="360" y="408"/>
                    </a:lnTo>
                    <a:lnTo>
                      <a:pt x="345" y="425"/>
                    </a:lnTo>
                    <a:lnTo>
                      <a:pt x="330" y="443"/>
                    </a:lnTo>
                    <a:lnTo>
                      <a:pt x="313" y="459"/>
                    </a:lnTo>
                    <a:lnTo>
                      <a:pt x="296" y="472"/>
                    </a:lnTo>
                    <a:lnTo>
                      <a:pt x="274" y="483"/>
                    </a:lnTo>
                    <a:lnTo>
                      <a:pt x="251" y="491"/>
                    </a:lnTo>
                    <a:lnTo>
                      <a:pt x="261" y="471"/>
                    </a:lnTo>
                    <a:lnTo>
                      <a:pt x="270" y="452"/>
                    </a:lnTo>
                    <a:lnTo>
                      <a:pt x="279" y="433"/>
                    </a:lnTo>
                    <a:lnTo>
                      <a:pt x="287" y="413"/>
                    </a:lnTo>
                    <a:lnTo>
                      <a:pt x="297" y="393"/>
                    </a:lnTo>
                    <a:lnTo>
                      <a:pt x="304" y="373"/>
                    </a:lnTo>
                    <a:lnTo>
                      <a:pt x="310" y="351"/>
                    </a:lnTo>
                    <a:lnTo>
                      <a:pt x="316" y="330"/>
                    </a:lnTo>
                    <a:lnTo>
                      <a:pt x="314" y="327"/>
                    </a:lnTo>
                    <a:lnTo>
                      <a:pt x="309" y="335"/>
                    </a:lnTo>
                    <a:lnTo>
                      <a:pt x="302" y="343"/>
                    </a:lnTo>
                    <a:lnTo>
                      <a:pt x="297" y="351"/>
                    </a:lnTo>
                    <a:lnTo>
                      <a:pt x="292" y="359"/>
                    </a:lnTo>
                    <a:lnTo>
                      <a:pt x="286" y="368"/>
                    </a:lnTo>
                    <a:lnTo>
                      <a:pt x="279" y="374"/>
                    </a:lnTo>
                    <a:lnTo>
                      <a:pt x="273" y="381"/>
                    </a:lnTo>
                    <a:lnTo>
                      <a:pt x="265" y="388"/>
                    </a:lnTo>
                    <a:lnTo>
                      <a:pt x="250" y="396"/>
                    </a:lnTo>
                    <a:lnTo>
                      <a:pt x="234" y="404"/>
                    </a:lnTo>
                    <a:lnTo>
                      <a:pt x="218" y="410"/>
                    </a:lnTo>
                    <a:lnTo>
                      <a:pt x="202" y="417"/>
                    </a:lnTo>
                    <a:lnTo>
                      <a:pt x="185" y="424"/>
                    </a:lnTo>
                    <a:lnTo>
                      <a:pt x="169" y="429"/>
                    </a:lnTo>
                    <a:lnTo>
                      <a:pt x="153" y="435"/>
                    </a:lnTo>
                    <a:lnTo>
                      <a:pt x="137" y="439"/>
                    </a:lnTo>
                    <a:lnTo>
                      <a:pt x="130" y="440"/>
                    </a:lnTo>
                    <a:lnTo>
                      <a:pt x="122" y="440"/>
                    </a:lnTo>
                    <a:lnTo>
                      <a:pt x="114" y="440"/>
                    </a:lnTo>
                    <a:lnTo>
                      <a:pt x="108" y="437"/>
                    </a:lnTo>
                    <a:lnTo>
                      <a:pt x="99" y="420"/>
                    </a:lnTo>
                    <a:lnTo>
                      <a:pt x="94" y="402"/>
                    </a:lnTo>
                    <a:lnTo>
                      <a:pt x="89" y="386"/>
                    </a:lnTo>
                    <a:lnTo>
                      <a:pt x="85" y="369"/>
                    </a:lnTo>
                    <a:lnTo>
                      <a:pt x="93" y="366"/>
                    </a:lnTo>
                    <a:lnTo>
                      <a:pt x="101" y="363"/>
                    </a:lnTo>
                    <a:lnTo>
                      <a:pt x="108" y="362"/>
                    </a:lnTo>
                    <a:lnTo>
                      <a:pt x="116" y="359"/>
                    </a:lnTo>
                    <a:lnTo>
                      <a:pt x="124" y="357"/>
                    </a:lnTo>
                    <a:lnTo>
                      <a:pt x="132" y="354"/>
                    </a:lnTo>
                    <a:lnTo>
                      <a:pt x="138" y="350"/>
                    </a:lnTo>
                    <a:lnTo>
                      <a:pt x="145" y="346"/>
                    </a:lnTo>
                    <a:lnTo>
                      <a:pt x="137" y="342"/>
                    </a:lnTo>
                    <a:lnTo>
                      <a:pt x="129" y="338"/>
                    </a:lnTo>
                    <a:lnTo>
                      <a:pt x="120" y="337"/>
                    </a:lnTo>
                    <a:lnTo>
                      <a:pt x="112" y="334"/>
                    </a:lnTo>
                    <a:lnTo>
                      <a:pt x="102" y="333"/>
                    </a:lnTo>
                    <a:lnTo>
                      <a:pt x="93" y="333"/>
                    </a:lnTo>
                    <a:lnTo>
                      <a:pt x="83" y="331"/>
                    </a:lnTo>
                    <a:lnTo>
                      <a:pt x="74" y="330"/>
                    </a:lnTo>
                    <a:lnTo>
                      <a:pt x="70" y="315"/>
                    </a:lnTo>
                    <a:lnTo>
                      <a:pt x="67" y="299"/>
                    </a:lnTo>
                    <a:lnTo>
                      <a:pt x="65" y="284"/>
                    </a:lnTo>
                    <a:lnTo>
                      <a:pt x="57" y="269"/>
                    </a:lnTo>
                    <a:lnTo>
                      <a:pt x="48" y="268"/>
                    </a:lnTo>
                    <a:lnTo>
                      <a:pt x="42" y="267"/>
                    </a:lnTo>
                    <a:lnTo>
                      <a:pt x="35" y="268"/>
                    </a:lnTo>
                    <a:lnTo>
                      <a:pt x="28" y="269"/>
                    </a:lnTo>
                    <a:lnTo>
                      <a:pt x="20" y="269"/>
                    </a:lnTo>
                    <a:lnTo>
                      <a:pt x="14" y="271"/>
                    </a:lnTo>
                    <a:lnTo>
                      <a:pt x="7" y="271"/>
                    </a:lnTo>
                    <a:lnTo>
                      <a:pt x="0" y="269"/>
                    </a:lnTo>
                    <a:lnTo>
                      <a:pt x="5" y="237"/>
                    </a:lnTo>
                    <a:lnTo>
                      <a:pt x="12" y="205"/>
                    </a:lnTo>
                    <a:lnTo>
                      <a:pt x="22" y="175"/>
                    </a:lnTo>
                    <a:lnTo>
                      <a:pt x="32" y="145"/>
                    </a:lnTo>
                    <a:lnTo>
                      <a:pt x="44" y="115"/>
                    </a:lnTo>
                    <a:lnTo>
                      <a:pt x="58" y="87"/>
                    </a:lnTo>
                    <a:lnTo>
                      <a:pt x="71" y="59"/>
                    </a:lnTo>
                    <a:lnTo>
                      <a:pt x="85" y="30"/>
                    </a:lnTo>
                    <a:lnTo>
                      <a:pt x="112" y="32"/>
                    </a:lnTo>
                    <a:lnTo>
                      <a:pt x="137" y="29"/>
                    </a:lnTo>
                    <a:lnTo>
                      <a:pt x="163" y="22"/>
                    </a:lnTo>
                    <a:lnTo>
                      <a:pt x="188" y="16"/>
                    </a:lnTo>
                    <a:lnTo>
                      <a:pt x="214" y="9"/>
                    </a:lnTo>
                    <a:lnTo>
                      <a:pt x="239" y="2"/>
                    </a:lnTo>
                    <a:lnTo>
                      <a:pt x="265" y="0"/>
                    </a:lnTo>
                    <a:lnTo>
                      <a:pt x="292" y="1"/>
                    </a:lnTo>
                    <a:lnTo>
                      <a:pt x="287" y="12"/>
                    </a:lnTo>
                    <a:lnTo>
                      <a:pt x="282" y="22"/>
                    </a:lnTo>
                    <a:lnTo>
                      <a:pt x="275" y="33"/>
                    </a:lnTo>
                    <a:lnTo>
                      <a:pt x="270" y="44"/>
                    </a:lnTo>
                    <a:lnTo>
                      <a:pt x="263" y="55"/>
                    </a:lnTo>
                    <a:lnTo>
                      <a:pt x="258" y="65"/>
                    </a:lnTo>
                    <a:lnTo>
                      <a:pt x="254" y="76"/>
                    </a:lnTo>
                    <a:lnTo>
                      <a:pt x="250" y="88"/>
                    </a:lnTo>
                    <a:lnTo>
                      <a:pt x="255" y="102"/>
                    </a:lnTo>
                    <a:lnTo>
                      <a:pt x="263" y="116"/>
                    </a:lnTo>
                    <a:lnTo>
                      <a:pt x="271" y="130"/>
                    </a:lnTo>
                    <a:lnTo>
                      <a:pt x="278" y="143"/>
                    </a:lnTo>
                    <a:lnTo>
                      <a:pt x="286" y="157"/>
                    </a:lnTo>
                    <a:lnTo>
                      <a:pt x="292" y="170"/>
                    </a:lnTo>
                    <a:lnTo>
                      <a:pt x="294" y="184"/>
                    </a:lnTo>
                    <a:lnTo>
                      <a:pt x="294" y="198"/>
                    </a:lnTo>
                    <a:lnTo>
                      <a:pt x="293" y="212"/>
                    </a:lnTo>
                    <a:lnTo>
                      <a:pt x="293" y="227"/>
                    </a:lnTo>
                    <a:lnTo>
                      <a:pt x="293" y="240"/>
                    </a:lnTo>
                    <a:lnTo>
                      <a:pt x="294" y="255"/>
                    </a:lnTo>
                    <a:lnTo>
                      <a:pt x="300" y="255"/>
                    </a:lnTo>
                    <a:lnTo>
                      <a:pt x="304" y="252"/>
                    </a:lnTo>
                    <a:lnTo>
                      <a:pt x="308" y="247"/>
                    </a:lnTo>
                    <a:lnTo>
                      <a:pt x="310" y="243"/>
                    </a:lnTo>
                    <a:lnTo>
                      <a:pt x="316" y="235"/>
                    </a:lnTo>
                    <a:lnTo>
                      <a:pt x="320" y="227"/>
                    </a:lnTo>
                    <a:lnTo>
                      <a:pt x="325" y="217"/>
                    </a:lnTo>
                    <a:lnTo>
                      <a:pt x="330" y="209"/>
                    </a:lnTo>
                    <a:lnTo>
                      <a:pt x="336" y="202"/>
                    </a:lnTo>
                    <a:lnTo>
                      <a:pt x="344" y="196"/>
                    </a:lnTo>
                    <a:lnTo>
                      <a:pt x="352" y="190"/>
                    </a:lnTo>
                    <a:lnTo>
                      <a:pt x="361" y="186"/>
                    </a:lnTo>
                    <a:lnTo>
                      <a:pt x="369" y="188"/>
                    </a:lnTo>
                    <a:lnTo>
                      <a:pt x="376" y="189"/>
                    </a:lnTo>
                    <a:lnTo>
                      <a:pt x="382" y="193"/>
                    </a:lnTo>
                    <a:lnTo>
                      <a:pt x="387" y="197"/>
                    </a:lnTo>
                    <a:lnTo>
                      <a:pt x="392" y="218"/>
                    </a:lnTo>
                    <a:lnTo>
                      <a:pt x="387" y="240"/>
                    </a:lnTo>
                    <a:lnTo>
                      <a:pt x="376" y="260"/>
                    </a:lnTo>
                    <a:lnTo>
                      <a:pt x="365" y="278"/>
                    </a:lnTo>
                    <a:lnTo>
                      <a:pt x="367" y="290"/>
                    </a:lnTo>
                    <a:lnTo>
                      <a:pt x="371" y="302"/>
                    </a:lnTo>
                    <a:lnTo>
                      <a:pt x="377" y="314"/>
                    </a:lnTo>
                    <a:lnTo>
                      <a:pt x="383" y="326"/>
                    </a:lnTo>
                    <a:lnTo>
                      <a:pt x="390" y="337"/>
                    </a:lnTo>
                    <a:lnTo>
                      <a:pt x="392" y="349"/>
                    </a:lnTo>
                    <a:lnTo>
                      <a:pt x="392" y="361"/>
                    </a:lnTo>
                    <a:lnTo>
                      <a:pt x="388" y="37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33"/>
              <p:cNvSpPr>
                <a:spLocks/>
              </p:cNvSpPr>
              <p:nvPr/>
            </p:nvSpPr>
            <p:spPr bwMode="auto">
              <a:xfrm>
                <a:off x="2159001" y="2308226"/>
                <a:ext cx="42863" cy="150813"/>
              </a:xfrm>
              <a:custGeom>
                <a:avLst/>
                <a:gdLst>
                  <a:gd name="T0" fmla="*/ 21 w 54"/>
                  <a:gd name="T1" fmla="*/ 189 h 189"/>
                  <a:gd name="T2" fmla="*/ 13 w 54"/>
                  <a:gd name="T3" fmla="*/ 148 h 189"/>
                  <a:gd name="T4" fmla="*/ 4 w 54"/>
                  <a:gd name="T5" fmla="*/ 105 h 189"/>
                  <a:gd name="T6" fmla="*/ 0 w 54"/>
                  <a:gd name="T7" fmla="*/ 63 h 189"/>
                  <a:gd name="T8" fmla="*/ 0 w 54"/>
                  <a:gd name="T9" fmla="*/ 20 h 189"/>
                  <a:gd name="T10" fmla="*/ 4 w 54"/>
                  <a:gd name="T11" fmla="*/ 15 h 189"/>
                  <a:gd name="T12" fmla="*/ 10 w 54"/>
                  <a:gd name="T13" fmla="*/ 13 h 189"/>
                  <a:gd name="T14" fmla="*/ 15 w 54"/>
                  <a:gd name="T15" fmla="*/ 11 h 189"/>
                  <a:gd name="T16" fmla="*/ 19 w 54"/>
                  <a:gd name="T17" fmla="*/ 8 h 189"/>
                  <a:gd name="T18" fmla="*/ 25 w 54"/>
                  <a:gd name="T19" fmla="*/ 5 h 189"/>
                  <a:gd name="T20" fmla="*/ 30 w 54"/>
                  <a:gd name="T21" fmla="*/ 3 h 189"/>
                  <a:gd name="T22" fmla="*/ 35 w 54"/>
                  <a:gd name="T23" fmla="*/ 0 h 189"/>
                  <a:gd name="T24" fmla="*/ 41 w 54"/>
                  <a:gd name="T25" fmla="*/ 0 h 189"/>
                  <a:gd name="T26" fmla="*/ 46 w 54"/>
                  <a:gd name="T27" fmla="*/ 0 h 189"/>
                  <a:gd name="T28" fmla="*/ 54 w 54"/>
                  <a:gd name="T29" fmla="*/ 21 h 189"/>
                  <a:gd name="T30" fmla="*/ 54 w 54"/>
                  <a:gd name="T31" fmla="*/ 43 h 189"/>
                  <a:gd name="T32" fmla="*/ 49 w 54"/>
                  <a:gd name="T33" fmla="*/ 66 h 189"/>
                  <a:gd name="T34" fmla="*/ 45 w 54"/>
                  <a:gd name="T35" fmla="*/ 88 h 189"/>
                  <a:gd name="T36" fmla="*/ 39 w 54"/>
                  <a:gd name="T37" fmla="*/ 114 h 189"/>
                  <a:gd name="T38" fmla="*/ 34 w 54"/>
                  <a:gd name="T39" fmla="*/ 139 h 189"/>
                  <a:gd name="T40" fmla="*/ 27 w 54"/>
                  <a:gd name="T41" fmla="*/ 165 h 189"/>
                  <a:gd name="T42" fmla="*/ 21 w 54"/>
                  <a:gd name="T43" fmla="*/ 189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4" h="189">
                    <a:moveTo>
                      <a:pt x="21" y="189"/>
                    </a:moveTo>
                    <a:lnTo>
                      <a:pt x="13" y="148"/>
                    </a:lnTo>
                    <a:lnTo>
                      <a:pt x="4" y="105"/>
                    </a:lnTo>
                    <a:lnTo>
                      <a:pt x="0" y="63"/>
                    </a:lnTo>
                    <a:lnTo>
                      <a:pt x="0" y="20"/>
                    </a:lnTo>
                    <a:lnTo>
                      <a:pt x="4" y="15"/>
                    </a:lnTo>
                    <a:lnTo>
                      <a:pt x="10" y="13"/>
                    </a:lnTo>
                    <a:lnTo>
                      <a:pt x="15" y="11"/>
                    </a:lnTo>
                    <a:lnTo>
                      <a:pt x="19" y="8"/>
                    </a:lnTo>
                    <a:lnTo>
                      <a:pt x="25" y="5"/>
                    </a:lnTo>
                    <a:lnTo>
                      <a:pt x="30" y="3"/>
                    </a:lnTo>
                    <a:lnTo>
                      <a:pt x="35" y="0"/>
                    </a:lnTo>
                    <a:lnTo>
                      <a:pt x="41" y="0"/>
                    </a:lnTo>
                    <a:lnTo>
                      <a:pt x="46" y="0"/>
                    </a:lnTo>
                    <a:lnTo>
                      <a:pt x="54" y="21"/>
                    </a:lnTo>
                    <a:lnTo>
                      <a:pt x="54" y="43"/>
                    </a:lnTo>
                    <a:lnTo>
                      <a:pt x="49" y="66"/>
                    </a:lnTo>
                    <a:lnTo>
                      <a:pt x="45" y="88"/>
                    </a:lnTo>
                    <a:lnTo>
                      <a:pt x="39" y="114"/>
                    </a:lnTo>
                    <a:lnTo>
                      <a:pt x="34" y="139"/>
                    </a:lnTo>
                    <a:lnTo>
                      <a:pt x="27" y="165"/>
                    </a:lnTo>
                    <a:lnTo>
                      <a:pt x="21" y="18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34"/>
              <p:cNvSpPr>
                <a:spLocks/>
              </p:cNvSpPr>
              <p:nvPr/>
            </p:nvSpPr>
            <p:spPr bwMode="auto">
              <a:xfrm>
                <a:off x="1946276" y="2392363"/>
                <a:ext cx="185738" cy="307975"/>
              </a:xfrm>
              <a:custGeom>
                <a:avLst/>
                <a:gdLst>
                  <a:gd name="T0" fmla="*/ 212 w 234"/>
                  <a:gd name="T1" fmla="*/ 259 h 387"/>
                  <a:gd name="T2" fmla="*/ 174 w 234"/>
                  <a:gd name="T3" fmla="*/ 258 h 387"/>
                  <a:gd name="T4" fmla="*/ 137 w 234"/>
                  <a:gd name="T5" fmla="*/ 260 h 387"/>
                  <a:gd name="T6" fmla="*/ 101 w 234"/>
                  <a:gd name="T7" fmla="*/ 263 h 387"/>
                  <a:gd name="T8" fmla="*/ 79 w 234"/>
                  <a:gd name="T9" fmla="*/ 264 h 387"/>
                  <a:gd name="T10" fmla="*/ 82 w 234"/>
                  <a:gd name="T11" fmla="*/ 297 h 387"/>
                  <a:gd name="T12" fmla="*/ 91 w 234"/>
                  <a:gd name="T13" fmla="*/ 330 h 387"/>
                  <a:gd name="T14" fmla="*/ 107 w 234"/>
                  <a:gd name="T15" fmla="*/ 360 h 387"/>
                  <a:gd name="T16" fmla="*/ 134 w 234"/>
                  <a:gd name="T17" fmla="*/ 381 h 387"/>
                  <a:gd name="T18" fmla="*/ 125 w 234"/>
                  <a:gd name="T19" fmla="*/ 385 h 387"/>
                  <a:gd name="T20" fmla="*/ 95 w 234"/>
                  <a:gd name="T21" fmla="*/ 363 h 387"/>
                  <a:gd name="T22" fmla="*/ 68 w 234"/>
                  <a:gd name="T23" fmla="*/ 334 h 387"/>
                  <a:gd name="T24" fmla="*/ 46 w 234"/>
                  <a:gd name="T25" fmla="*/ 303 h 387"/>
                  <a:gd name="T26" fmla="*/ 29 w 234"/>
                  <a:gd name="T27" fmla="*/ 267 h 387"/>
                  <a:gd name="T28" fmla="*/ 3 w 234"/>
                  <a:gd name="T29" fmla="*/ 209 h 387"/>
                  <a:gd name="T30" fmla="*/ 1 w 234"/>
                  <a:gd name="T31" fmla="*/ 145 h 387"/>
                  <a:gd name="T32" fmla="*/ 9 w 234"/>
                  <a:gd name="T33" fmla="*/ 142 h 387"/>
                  <a:gd name="T34" fmla="*/ 27 w 234"/>
                  <a:gd name="T35" fmla="*/ 140 h 387"/>
                  <a:gd name="T36" fmla="*/ 35 w 234"/>
                  <a:gd name="T37" fmla="*/ 121 h 387"/>
                  <a:gd name="T38" fmla="*/ 35 w 234"/>
                  <a:gd name="T39" fmla="*/ 90 h 387"/>
                  <a:gd name="T40" fmla="*/ 27 w 234"/>
                  <a:gd name="T41" fmla="*/ 71 h 387"/>
                  <a:gd name="T42" fmla="*/ 21 w 234"/>
                  <a:gd name="T43" fmla="*/ 60 h 387"/>
                  <a:gd name="T44" fmla="*/ 21 w 234"/>
                  <a:gd name="T45" fmla="*/ 50 h 387"/>
                  <a:gd name="T46" fmla="*/ 25 w 234"/>
                  <a:gd name="T47" fmla="*/ 43 h 387"/>
                  <a:gd name="T48" fmla="*/ 33 w 234"/>
                  <a:gd name="T49" fmla="*/ 38 h 387"/>
                  <a:gd name="T50" fmla="*/ 44 w 234"/>
                  <a:gd name="T51" fmla="*/ 36 h 387"/>
                  <a:gd name="T52" fmla="*/ 55 w 234"/>
                  <a:gd name="T53" fmla="*/ 38 h 387"/>
                  <a:gd name="T54" fmla="*/ 64 w 234"/>
                  <a:gd name="T55" fmla="*/ 40 h 387"/>
                  <a:gd name="T56" fmla="*/ 68 w 234"/>
                  <a:gd name="T57" fmla="*/ 66 h 387"/>
                  <a:gd name="T58" fmla="*/ 63 w 234"/>
                  <a:gd name="T59" fmla="*/ 113 h 387"/>
                  <a:gd name="T60" fmla="*/ 94 w 234"/>
                  <a:gd name="T61" fmla="*/ 134 h 387"/>
                  <a:gd name="T62" fmla="*/ 91 w 234"/>
                  <a:gd name="T63" fmla="*/ 71 h 387"/>
                  <a:gd name="T64" fmla="*/ 88 w 234"/>
                  <a:gd name="T65" fmla="*/ 7 h 387"/>
                  <a:gd name="T66" fmla="*/ 103 w 234"/>
                  <a:gd name="T67" fmla="*/ 0 h 387"/>
                  <a:gd name="T68" fmla="*/ 121 w 234"/>
                  <a:gd name="T69" fmla="*/ 0 h 387"/>
                  <a:gd name="T70" fmla="*/ 131 w 234"/>
                  <a:gd name="T71" fmla="*/ 5 h 387"/>
                  <a:gd name="T72" fmla="*/ 134 w 234"/>
                  <a:gd name="T73" fmla="*/ 15 h 387"/>
                  <a:gd name="T74" fmla="*/ 134 w 234"/>
                  <a:gd name="T75" fmla="*/ 72 h 387"/>
                  <a:gd name="T76" fmla="*/ 138 w 234"/>
                  <a:gd name="T77" fmla="*/ 132 h 387"/>
                  <a:gd name="T78" fmla="*/ 148 w 234"/>
                  <a:gd name="T79" fmla="*/ 133 h 387"/>
                  <a:gd name="T80" fmla="*/ 156 w 234"/>
                  <a:gd name="T81" fmla="*/ 132 h 387"/>
                  <a:gd name="T82" fmla="*/ 157 w 234"/>
                  <a:gd name="T83" fmla="*/ 99 h 387"/>
                  <a:gd name="T84" fmla="*/ 154 w 234"/>
                  <a:gd name="T85" fmla="*/ 67 h 387"/>
                  <a:gd name="T86" fmla="*/ 161 w 234"/>
                  <a:gd name="T87" fmla="*/ 35 h 387"/>
                  <a:gd name="T88" fmla="*/ 173 w 234"/>
                  <a:gd name="T89" fmla="*/ 40 h 387"/>
                  <a:gd name="T90" fmla="*/ 180 w 234"/>
                  <a:gd name="T91" fmla="*/ 55 h 387"/>
                  <a:gd name="T92" fmla="*/ 181 w 234"/>
                  <a:gd name="T93" fmla="*/ 75 h 387"/>
                  <a:gd name="T94" fmla="*/ 185 w 234"/>
                  <a:gd name="T95" fmla="*/ 87 h 387"/>
                  <a:gd name="T96" fmla="*/ 197 w 234"/>
                  <a:gd name="T97" fmla="*/ 90 h 387"/>
                  <a:gd name="T98" fmla="*/ 208 w 234"/>
                  <a:gd name="T99" fmla="*/ 133 h 387"/>
                  <a:gd name="T100" fmla="*/ 227 w 234"/>
                  <a:gd name="T101" fmla="*/ 146 h 387"/>
                  <a:gd name="T102" fmla="*/ 228 w 234"/>
                  <a:gd name="T103" fmla="*/ 172 h 387"/>
                  <a:gd name="T104" fmla="*/ 228 w 234"/>
                  <a:gd name="T105" fmla="*/ 213 h 387"/>
                  <a:gd name="T106" fmla="*/ 234 w 234"/>
                  <a:gd name="T107" fmla="*/ 255 h 3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34" h="387">
                    <a:moveTo>
                      <a:pt x="231" y="262"/>
                    </a:moveTo>
                    <a:lnTo>
                      <a:pt x="212" y="259"/>
                    </a:lnTo>
                    <a:lnTo>
                      <a:pt x="193" y="258"/>
                    </a:lnTo>
                    <a:lnTo>
                      <a:pt x="174" y="258"/>
                    </a:lnTo>
                    <a:lnTo>
                      <a:pt x="156" y="259"/>
                    </a:lnTo>
                    <a:lnTo>
                      <a:pt x="137" y="260"/>
                    </a:lnTo>
                    <a:lnTo>
                      <a:pt x="119" y="263"/>
                    </a:lnTo>
                    <a:lnTo>
                      <a:pt x="101" y="263"/>
                    </a:lnTo>
                    <a:lnTo>
                      <a:pt x="82" y="263"/>
                    </a:lnTo>
                    <a:lnTo>
                      <a:pt x="79" y="264"/>
                    </a:lnTo>
                    <a:lnTo>
                      <a:pt x="79" y="281"/>
                    </a:lnTo>
                    <a:lnTo>
                      <a:pt x="82" y="297"/>
                    </a:lnTo>
                    <a:lnTo>
                      <a:pt x="86" y="314"/>
                    </a:lnTo>
                    <a:lnTo>
                      <a:pt x="91" y="330"/>
                    </a:lnTo>
                    <a:lnTo>
                      <a:pt x="98" y="346"/>
                    </a:lnTo>
                    <a:lnTo>
                      <a:pt x="107" y="360"/>
                    </a:lnTo>
                    <a:lnTo>
                      <a:pt x="119" y="372"/>
                    </a:lnTo>
                    <a:lnTo>
                      <a:pt x="134" y="381"/>
                    </a:lnTo>
                    <a:lnTo>
                      <a:pt x="138" y="387"/>
                    </a:lnTo>
                    <a:lnTo>
                      <a:pt x="125" y="385"/>
                    </a:lnTo>
                    <a:lnTo>
                      <a:pt x="110" y="375"/>
                    </a:lnTo>
                    <a:lnTo>
                      <a:pt x="95" y="363"/>
                    </a:lnTo>
                    <a:lnTo>
                      <a:pt x="82" y="349"/>
                    </a:lnTo>
                    <a:lnTo>
                      <a:pt x="68" y="334"/>
                    </a:lnTo>
                    <a:lnTo>
                      <a:pt x="56" y="320"/>
                    </a:lnTo>
                    <a:lnTo>
                      <a:pt x="46" y="303"/>
                    </a:lnTo>
                    <a:lnTo>
                      <a:pt x="37" y="286"/>
                    </a:lnTo>
                    <a:lnTo>
                      <a:pt x="29" y="267"/>
                    </a:lnTo>
                    <a:lnTo>
                      <a:pt x="11" y="240"/>
                    </a:lnTo>
                    <a:lnTo>
                      <a:pt x="3" y="209"/>
                    </a:lnTo>
                    <a:lnTo>
                      <a:pt x="1" y="177"/>
                    </a:lnTo>
                    <a:lnTo>
                      <a:pt x="1" y="145"/>
                    </a:lnTo>
                    <a:lnTo>
                      <a:pt x="0" y="144"/>
                    </a:lnTo>
                    <a:lnTo>
                      <a:pt x="9" y="142"/>
                    </a:lnTo>
                    <a:lnTo>
                      <a:pt x="17" y="141"/>
                    </a:lnTo>
                    <a:lnTo>
                      <a:pt x="27" y="140"/>
                    </a:lnTo>
                    <a:lnTo>
                      <a:pt x="35" y="137"/>
                    </a:lnTo>
                    <a:lnTo>
                      <a:pt x="35" y="121"/>
                    </a:lnTo>
                    <a:lnTo>
                      <a:pt x="36" y="106"/>
                    </a:lnTo>
                    <a:lnTo>
                      <a:pt x="35" y="90"/>
                    </a:lnTo>
                    <a:lnTo>
                      <a:pt x="32" y="75"/>
                    </a:lnTo>
                    <a:lnTo>
                      <a:pt x="27" y="71"/>
                    </a:lnTo>
                    <a:lnTo>
                      <a:pt x="24" y="67"/>
                    </a:lnTo>
                    <a:lnTo>
                      <a:pt x="21" y="60"/>
                    </a:lnTo>
                    <a:lnTo>
                      <a:pt x="20" y="55"/>
                    </a:lnTo>
                    <a:lnTo>
                      <a:pt x="21" y="50"/>
                    </a:lnTo>
                    <a:lnTo>
                      <a:pt x="23" y="46"/>
                    </a:lnTo>
                    <a:lnTo>
                      <a:pt x="25" y="43"/>
                    </a:lnTo>
                    <a:lnTo>
                      <a:pt x="28" y="40"/>
                    </a:lnTo>
                    <a:lnTo>
                      <a:pt x="33" y="38"/>
                    </a:lnTo>
                    <a:lnTo>
                      <a:pt x="39" y="36"/>
                    </a:lnTo>
                    <a:lnTo>
                      <a:pt x="44" y="36"/>
                    </a:lnTo>
                    <a:lnTo>
                      <a:pt x="50" y="36"/>
                    </a:lnTo>
                    <a:lnTo>
                      <a:pt x="55" y="38"/>
                    </a:lnTo>
                    <a:lnTo>
                      <a:pt x="60" y="39"/>
                    </a:lnTo>
                    <a:lnTo>
                      <a:pt x="64" y="40"/>
                    </a:lnTo>
                    <a:lnTo>
                      <a:pt x="70" y="43"/>
                    </a:lnTo>
                    <a:lnTo>
                      <a:pt x="68" y="66"/>
                    </a:lnTo>
                    <a:lnTo>
                      <a:pt x="64" y="90"/>
                    </a:lnTo>
                    <a:lnTo>
                      <a:pt x="63" y="113"/>
                    </a:lnTo>
                    <a:lnTo>
                      <a:pt x="67" y="134"/>
                    </a:lnTo>
                    <a:lnTo>
                      <a:pt x="94" y="134"/>
                    </a:lnTo>
                    <a:lnTo>
                      <a:pt x="94" y="103"/>
                    </a:lnTo>
                    <a:lnTo>
                      <a:pt x="91" y="71"/>
                    </a:lnTo>
                    <a:lnTo>
                      <a:pt x="90" y="39"/>
                    </a:lnTo>
                    <a:lnTo>
                      <a:pt x="88" y="7"/>
                    </a:lnTo>
                    <a:lnTo>
                      <a:pt x="95" y="1"/>
                    </a:lnTo>
                    <a:lnTo>
                      <a:pt x="103" y="0"/>
                    </a:lnTo>
                    <a:lnTo>
                      <a:pt x="113" y="0"/>
                    </a:lnTo>
                    <a:lnTo>
                      <a:pt x="121" y="0"/>
                    </a:lnTo>
                    <a:lnTo>
                      <a:pt x="126" y="3"/>
                    </a:lnTo>
                    <a:lnTo>
                      <a:pt x="131" y="5"/>
                    </a:lnTo>
                    <a:lnTo>
                      <a:pt x="134" y="9"/>
                    </a:lnTo>
                    <a:lnTo>
                      <a:pt x="134" y="15"/>
                    </a:lnTo>
                    <a:lnTo>
                      <a:pt x="134" y="44"/>
                    </a:lnTo>
                    <a:lnTo>
                      <a:pt x="134" y="72"/>
                    </a:lnTo>
                    <a:lnTo>
                      <a:pt x="135" y="102"/>
                    </a:lnTo>
                    <a:lnTo>
                      <a:pt x="138" y="132"/>
                    </a:lnTo>
                    <a:lnTo>
                      <a:pt x="142" y="133"/>
                    </a:lnTo>
                    <a:lnTo>
                      <a:pt x="148" y="133"/>
                    </a:lnTo>
                    <a:lnTo>
                      <a:pt x="152" y="133"/>
                    </a:lnTo>
                    <a:lnTo>
                      <a:pt x="156" y="132"/>
                    </a:lnTo>
                    <a:lnTo>
                      <a:pt x="157" y="115"/>
                    </a:lnTo>
                    <a:lnTo>
                      <a:pt x="157" y="99"/>
                    </a:lnTo>
                    <a:lnTo>
                      <a:pt x="156" y="83"/>
                    </a:lnTo>
                    <a:lnTo>
                      <a:pt x="154" y="67"/>
                    </a:lnTo>
                    <a:lnTo>
                      <a:pt x="154" y="33"/>
                    </a:lnTo>
                    <a:lnTo>
                      <a:pt x="161" y="35"/>
                    </a:lnTo>
                    <a:lnTo>
                      <a:pt x="168" y="38"/>
                    </a:lnTo>
                    <a:lnTo>
                      <a:pt x="173" y="40"/>
                    </a:lnTo>
                    <a:lnTo>
                      <a:pt x="177" y="46"/>
                    </a:lnTo>
                    <a:lnTo>
                      <a:pt x="180" y="55"/>
                    </a:lnTo>
                    <a:lnTo>
                      <a:pt x="181" y="64"/>
                    </a:lnTo>
                    <a:lnTo>
                      <a:pt x="181" y="75"/>
                    </a:lnTo>
                    <a:lnTo>
                      <a:pt x="181" y="85"/>
                    </a:lnTo>
                    <a:lnTo>
                      <a:pt x="185" y="87"/>
                    </a:lnTo>
                    <a:lnTo>
                      <a:pt x="192" y="89"/>
                    </a:lnTo>
                    <a:lnTo>
                      <a:pt x="197" y="90"/>
                    </a:lnTo>
                    <a:lnTo>
                      <a:pt x="203" y="91"/>
                    </a:lnTo>
                    <a:lnTo>
                      <a:pt x="208" y="133"/>
                    </a:lnTo>
                    <a:lnTo>
                      <a:pt x="221" y="137"/>
                    </a:lnTo>
                    <a:lnTo>
                      <a:pt x="227" y="146"/>
                    </a:lnTo>
                    <a:lnTo>
                      <a:pt x="227" y="160"/>
                    </a:lnTo>
                    <a:lnTo>
                      <a:pt x="228" y="172"/>
                    </a:lnTo>
                    <a:lnTo>
                      <a:pt x="228" y="193"/>
                    </a:lnTo>
                    <a:lnTo>
                      <a:pt x="228" y="213"/>
                    </a:lnTo>
                    <a:lnTo>
                      <a:pt x="229" y="235"/>
                    </a:lnTo>
                    <a:lnTo>
                      <a:pt x="234" y="255"/>
                    </a:lnTo>
                    <a:lnTo>
                      <a:pt x="231" y="262"/>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3" name="Freeform 35"/>
              <p:cNvSpPr>
                <a:spLocks/>
              </p:cNvSpPr>
              <p:nvPr/>
            </p:nvSpPr>
            <p:spPr bwMode="auto">
              <a:xfrm>
                <a:off x="2159001" y="2236788"/>
                <a:ext cx="38100" cy="61913"/>
              </a:xfrm>
              <a:custGeom>
                <a:avLst/>
                <a:gdLst>
                  <a:gd name="T0" fmla="*/ 3 w 49"/>
                  <a:gd name="T1" fmla="*/ 79 h 79"/>
                  <a:gd name="T2" fmla="*/ 0 w 49"/>
                  <a:gd name="T3" fmla="*/ 60 h 79"/>
                  <a:gd name="T4" fmla="*/ 0 w 49"/>
                  <a:gd name="T5" fmla="*/ 40 h 79"/>
                  <a:gd name="T6" fmla="*/ 3 w 49"/>
                  <a:gd name="T7" fmla="*/ 20 h 79"/>
                  <a:gd name="T8" fmla="*/ 7 w 49"/>
                  <a:gd name="T9" fmla="*/ 0 h 79"/>
                  <a:gd name="T10" fmla="*/ 11 w 49"/>
                  <a:gd name="T11" fmla="*/ 6 h 79"/>
                  <a:gd name="T12" fmla="*/ 18 w 49"/>
                  <a:gd name="T13" fmla="*/ 12 h 79"/>
                  <a:gd name="T14" fmla="*/ 26 w 49"/>
                  <a:gd name="T15" fmla="*/ 14 h 79"/>
                  <a:gd name="T16" fmla="*/ 34 w 49"/>
                  <a:gd name="T17" fmla="*/ 17 h 79"/>
                  <a:gd name="T18" fmla="*/ 41 w 49"/>
                  <a:gd name="T19" fmla="*/ 21 h 79"/>
                  <a:gd name="T20" fmla="*/ 46 w 49"/>
                  <a:gd name="T21" fmla="*/ 26 h 79"/>
                  <a:gd name="T22" fmla="*/ 49 w 49"/>
                  <a:gd name="T23" fmla="*/ 33 h 79"/>
                  <a:gd name="T24" fmla="*/ 47 w 49"/>
                  <a:gd name="T25" fmla="*/ 42 h 79"/>
                  <a:gd name="T26" fmla="*/ 46 w 49"/>
                  <a:gd name="T27" fmla="*/ 51 h 79"/>
                  <a:gd name="T28" fmla="*/ 42 w 49"/>
                  <a:gd name="T29" fmla="*/ 56 h 79"/>
                  <a:gd name="T30" fmla="*/ 37 w 49"/>
                  <a:gd name="T31" fmla="*/ 61 h 79"/>
                  <a:gd name="T32" fmla="*/ 30 w 49"/>
                  <a:gd name="T33" fmla="*/ 65 h 79"/>
                  <a:gd name="T34" fmla="*/ 23 w 49"/>
                  <a:gd name="T35" fmla="*/ 68 h 79"/>
                  <a:gd name="T36" fmla="*/ 17 w 49"/>
                  <a:gd name="T37" fmla="*/ 72 h 79"/>
                  <a:gd name="T38" fmla="*/ 10 w 49"/>
                  <a:gd name="T39" fmla="*/ 75 h 79"/>
                  <a:gd name="T40" fmla="*/ 3 w 49"/>
                  <a:gd name="T41"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 h="79">
                    <a:moveTo>
                      <a:pt x="3" y="79"/>
                    </a:moveTo>
                    <a:lnTo>
                      <a:pt x="0" y="60"/>
                    </a:lnTo>
                    <a:lnTo>
                      <a:pt x="0" y="40"/>
                    </a:lnTo>
                    <a:lnTo>
                      <a:pt x="3" y="20"/>
                    </a:lnTo>
                    <a:lnTo>
                      <a:pt x="7" y="0"/>
                    </a:lnTo>
                    <a:lnTo>
                      <a:pt x="11" y="6"/>
                    </a:lnTo>
                    <a:lnTo>
                      <a:pt x="18" y="12"/>
                    </a:lnTo>
                    <a:lnTo>
                      <a:pt x="26" y="14"/>
                    </a:lnTo>
                    <a:lnTo>
                      <a:pt x="34" y="17"/>
                    </a:lnTo>
                    <a:lnTo>
                      <a:pt x="41" y="21"/>
                    </a:lnTo>
                    <a:lnTo>
                      <a:pt x="46" y="26"/>
                    </a:lnTo>
                    <a:lnTo>
                      <a:pt x="49" y="33"/>
                    </a:lnTo>
                    <a:lnTo>
                      <a:pt x="47" y="42"/>
                    </a:lnTo>
                    <a:lnTo>
                      <a:pt x="46" y="51"/>
                    </a:lnTo>
                    <a:lnTo>
                      <a:pt x="42" y="56"/>
                    </a:lnTo>
                    <a:lnTo>
                      <a:pt x="37" y="61"/>
                    </a:lnTo>
                    <a:lnTo>
                      <a:pt x="30" y="65"/>
                    </a:lnTo>
                    <a:lnTo>
                      <a:pt x="23" y="68"/>
                    </a:lnTo>
                    <a:lnTo>
                      <a:pt x="17" y="72"/>
                    </a:lnTo>
                    <a:lnTo>
                      <a:pt x="10" y="75"/>
                    </a:lnTo>
                    <a:lnTo>
                      <a:pt x="3" y="7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36"/>
              <p:cNvSpPr>
                <a:spLocks/>
              </p:cNvSpPr>
              <p:nvPr/>
            </p:nvSpPr>
            <p:spPr bwMode="auto">
              <a:xfrm>
                <a:off x="2106613" y="2011363"/>
                <a:ext cx="123825" cy="92075"/>
              </a:xfrm>
              <a:custGeom>
                <a:avLst/>
                <a:gdLst>
                  <a:gd name="T0" fmla="*/ 28 w 154"/>
                  <a:gd name="T1" fmla="*/ 63 h 116"/>
                  <a:gd name="T2" fmla="*/ 22 w 154"/>
                  <a:gd name="T3" fmla="*/ 47 h 116"/>
                  <a:gd name="T4" fmla="*/ 17 w 154"/>
                  <a:gd name="T5" fmla="*/ 31 h 116"/>
                  <a:gd name="T6" fmla="*/ 10 w 154"/>
                  <a:gd name="T7" fmla="*/ 15 h 116"/>
                  <a:gd name="T8" fmla="*/ 0 w 154"/>
                  <a:gd name="T9" fmla="*/ 0 h 116"/>
                  <a:gd name="T10" fmla="*/ 17 w 154"/>
                  <a:gd name="T11" fmla="*/ 6 h 116"/>
                  <a:gd name="T12" fmla="*/ 33 w 154"/>
                  <a:gd name="T13" fmla="*/ 11 h 116"/>
                  <a:gd name="T14" fmla="*/ 49 w 154"/>
                  <a:gd name="T15" fmla="*/ 15 h 116"/>
                  <a:gd name="T16" fmla="*/ 67 w 154"/>
                  <a:gd name="T17" fmla="*/ 20 h 116"/>
                  <a:gd name="T18" fmla="*/ 83 w 154"/>
                  <a:gd name="T19" fmla="*/ 24 h 116"/>
                  <a:gd name="T20" fmla="*/ 99 w 154"/>
                  <a:gd name="T21" fmla="*/ 27 h 116"/>
                  <a:gd name="T22" fmla="*/ 115 w 154"/>
                  <a:gd name="T23" fmla="*/ 31 h 116"/>
                  <a:gd name="T24" fmla="*/ 133 w 154"/>
                  <a:gd name="T25" fmla="*/ 32 h 116"/>
                  <a:gd name="T26" fmla="*/ 123 w 154"/>
                  <a:gd name="T27" fmla="*/ 34 h 116"/>
                  <a:gd name="T28" fmla="*/ 114 w 154"/>
                  <a:gd name="T29" fmla="*/ 36 h 116"/>
                  <a:gd name="T30" fmla="*/ 104 w 154"/>
                  <a:gd name="T31" fmla="*/ 38 h 116"/>
                  <a:gd name="T32" fmla="*/ 95 w 154"/>
                  <a:gd name="T33" fmla="*/ 39 h 116"/>
                  <a:gd name="T34" fmla="*/ 86 w 154"/>
                  <a:gd name="T35" fmla="*/ 40 h 116"/>
                  <a:gd name="T36" fmla="*/ 76 w 154"/>
                  <a:gd name="T37" fmla="*/ 40 h 116"/>
                  <a:gd name="T38" fmla="*/ 67 w 154"/>
                  <a:gd name="T39" fmla="*/ 40 h 116"/>
                  <a:gd name="T40" fmla="*/ 57 w 154"/>
                  <a:gd name="T41" fmla="*/ 40 h 116"/>
                  <a:gd name="T42" fmla="*/ 68 w 154"/>
                  <a:gd name="T43" fmla="*/ 47 h 116"/>
                  <a:gd name="T44" fmla="*/ 79 w 154"/>
                  <a:gd name="T45" fmla="*/ 53 h 116"/>
                  <a:gd name="T46" fmla="*/ 91 w 154"/>
                  <a:gd name="T47" fmla="*/ 58 h 116"/>
                  <a:gd name="T48" fmla="*/ 103 w 154"/>
                  <a:gd name="T49" fmla="*/ 63 h 116"/>
                  <a:gd name="T50" fmla="*/ 116 w 154"/>
                  <a:gd name="T51" fmla="*/ 66 h 116"/>
                  <a:gd name="T52" fmla="*/ 129 w 154"/>
                  <a:gd name="T53" fmla="*/ 69 h 116"/>
                  <a:gd name="T54" fmla="*/ 142 w 154"/>
                  <a:gd name="T55" fmla="*/ 70 h 116"/>
                  <a:gd name="T56" fmla="*/ 154 w 154"/>
                  <a:gd name="T57" fmla="*/ 70 h 116"/>
                  <a:gd name="T58" fmla="*/ 146 w 154"/>
                  <a:gd name="T59" fmla="*/ 75 h 116"/>
                  <a:gd name="T60" fmla="*/ 138 w 154"/>
                  <a:gd name="T61" fmla="*/ 79 h 116"/>
                  <a:gd name="T62" fmla="*/ 130 w 154"/>
                  <a:gd name="T63" fmla="*/ 81 h 116"/>
                  <a:gd name="T64" fmla="*/ 120 w 154"/>
                  <a:gd name="T65" fmla="*/ 81 h 116"/>
                  <a:gd name="T66" fmla="*/ 111 w 154"/>
                  <a:gd name="T67" fmla="*/ 81 h 116"/>
                  <a:gd name="T68" fmla="*/ 102 w 154"/>
                  <a:gd name="T69" fmla="*/ 79 h 116"/>
                  <a:gd name="T70" fmla="*/ 94 w 154"/>
                  <a:gd name="T71" fmla="*/ 79 h 116"/>
                  <a:gd name="T72" fmla="*/ 84 w 154"/>
                  <a:gd name="T73" fmla="*/ 81 h 116"/>
                  <a:gd name="T74" fmla="*/ 91 w 154"/>
                  <a:gd name="T75" fmla="*/ 87 h 116"/>
                  <a:gd name="T76" fmla="*/ 99 w 154"/>
                  <a:gd name="T77" fmla="*/ 93 h 116"/>
                  <a:gd name="T78" fmla="*/ 107 w 154"/>
                  <a:gd name="T79" fmla="*/ 97 h 116"/>
                  <a:gd name="T80" fmla="*/ 115 w 154"/>
                  <a:gd name="T81" fmla="*/ 101 h 116"/>
                  <a:gd name="T82" fmla="*/ 125 w 154"/>
                  <a:gd name="T83" fmla="*/ 104 h 116"/>
                  <a:gd name="T84" fmla="*/ 133 w 154"/>
                  <a:gd name="T85" fmla="*/ 108 h 116"/>
                  <a:gd name="T86" fmla="*/ 142 w 154"/>
                  <a:gd name="T87" fmla="*/ 110 h 116"/>
                  <a:gd name="T88" fmla="*/ 151 w 154"/>
                  <a:gd name="T89" fmla="*/ 113 h 116"/>
                  <a:gd name="T90" fmla="*/ 134 w 154"/>
                  <a:gd name="T91" fmla="*/ 116 h 116"/>
                  <a:gd name="T92" fmla="*/ 118 w 154"/>
                  <a:gd name="T93" fmla="*/ 116 h 116"/>
                  <a:gd name="T94" fmla="*/ 100 w 154"/>
                  <a:gd name="T95" fmla="*/ 112 h 116"/>
                  <a:gd name="T96" fmla="*/ 83 w 154"/>
                  <a:gd name="T97" fmla="*/ 106 h 116"/>
                  <a:gd name="T98" fmla="*/ 67 w 154"/>
                  <a:gd name="T99" fmla="*/ 100 h 116"/>
                  <a:gd name="T100" fmla="*/ 52 w 154"/>
                  <a:gd name="T101" fmla="*/ 89 h 116"/>
                  <a:gd name="T102" fmla="*/ 39 w 154"/>
                  <a:gd name="T103" fmla="*/ 77 h 116"/>
                  <a:gd name="T104" fmla="*/ 28 w 154"/>
                  <a:gd name="T105" fmla="*/ 63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4" h="116">
                    <a:moveTo>
                      <a:pt x="28" y="63"/>
                    </a:moveTo>
                    <a:lnTo>
                      <a:pt x="22" y="47"/>
                    </a:lnTo>
                    <a:lnTo>
                      <a:pt x="17" y="31"/>
                    </a:lnTo>
                    <a:lnTo>
                      <a:pt x="10" y="15"/>
                    </a:lnTo>
                    <a:lnTo>
                      <a:pt x="0" y="0"/>
                    </a:lnTo>
                    <a:lnTo>
                      <a:pt x="17" y="6"/>
                    </a:lnTo>
                    <a:lnTo>
                      <a:pt x="33" y="11"/>
                    </a:lnTo>
                    <a:lnTo>
                      <a:pt x="49" y="15"/>
                    </a:lnTo>
                    <a:lnTo>
                      <a:pt x="67" y="20"/>
                    </a:lnTo>
                    <a:lnTo>
                      <a:pt x="83" y="24"/>
                    </a:lnTo>
                    <a:lnTo>
                      <a:pt x="99" y="27"/>
                    </a:lnTo>
                    <a:lnTo>
                      <a:pt x="115" y="31"/>
                    </a:lnTo>
                    <a:lnTo>
                      <a:pt x="133" y="32"/>
                    </a:lnTo>
                    <a:lnTo>
                      <a:pt x="123" y="34"/>
                    </a:lnTo>
                    <a:lnTo>
                      <a:pt x="114" y="36"/>
                    </a:lnTo>
                    <a:lnTo>
                      <a:pt x="104" y="38"/>
                    </a:lnTo>
                    <a:lnTo>
                      <a:pt x="95" y="39"/>
                    </a:lnTo>
                    <a:lnTo>
                      <a:pt x="86" y="40"/>
                    </a:lnTo>
                    <a:lnTo>
                      <a:pt x="76" y="40"/>
                    </a:lnTo>
                    <a:lnTo>
                      <a:pt x="67" y="40"/>
                    </a:lnTo>
                    <a:lnTo>
                      <a:pt x="57" y="40"/>
                    </a:lnTo>
                    <a:lnTo>
                      <a:pt x="68" y="47"/>
                    </a:lnTo>
                    <a:lnTo>
                      <a:pt x="79" y="53"/>
                    </a:lnTo>
                    <a:lnTo>
                      <a:pt x="91" y="58"/>
                    </a:lnTo>
                    <a:lnTo>
                      <a:pt x="103" y="63"/>
                    </a:lnTo>
                    <a:lnTo>
                      <a:pt x="116" y="66"/>
                    </a:lnTo>
                    <a:lnTo>
                      <a:pt x="129" y="69"/>
                    </a:lnTo>
                    <a:lnTo>
                      <a:pt x="142" y="70"/>
                    </a:lnTo>
                    <a:lnTo>
                      <a:pt x="154" y="70"/>
                    </a:lnTo>
                    <a:lnTo>
                      <a:pt x="146" y="75"/>
                    </a:lnTo>
                    <a:lnTo>
                      <a:pt x="138" y="79"/>
                    </a:lnTo>
                    <a:lnTo>
                      <a:pt x="130" y="81"/>
                    </a:lnTo>
                    <a:lnTo>
                      <a:pt x="120" y="81"/>
                    </a:lnTo>
                    <a:lnTo>
                      <a:pt x="111" y="81"/>
                    </a:lnTo>
                    <a:lnTo>
                      <a:pt x="102" y="79"/>
                    </a:lnTo>
                    <a:lnTo>
                      <a:pt x="94" y="79"/>
                    </a:lnTo>
                    <a:lnTo>
                      <a:pt x="84" y="81"/>
                    </a:lnTo>
                    <a:lnTo>
                      <a:pt x="91" y="87"/>
                    </a:lnTo>
                    <a:lnTo>
                      <a:pt x="99" y="93"/>
                    </a:lnTo>
                    <a:lnTo>
                      <a:pt x="107" y="97"/>
                    </a:lnTo>
                    <a:lnTo>
                      <a:pt x="115" y="101"/>
                    </a:lnTo>
                    <a:lnTo>
                      <a:pt x="125" y="104"/>
                    </a:lnTo>
                    <a:lnTo>
                      <a:pt x="133" y="108"/>
                    </a:lnTo>
                    <a:lnTo>
                      <a:pt x="142" y="110"/>
                    </a:lnTo>
                    <a:lnTo>
                      <a:pt x="151" y="113"/>
                    </a:lnTo>
                    <a:lnTo>
                      <a:pt x="134" y="116"/>
                    </a:lnTo>
                    <a:lnTo>
                      <a:pt x="118" y="116"/>
                    </a:lnTo>
                    <a:lnTo>
                      <a:pt x="100" y="112"/>
                    </a:lnTo>
                    <a:lnTo>
                      <a:pt x="83" y="106"/>
                    </a:lnTo>
                    <a:lnTo>
                      <a:pt x="67" y="100"/>
                    </a:lnTo>
                    <a:lnTo>
                      <a:pt x="52" y="89"/>
                    </a:lnTo>
                    <a:lnTo>
                      <a:pt x="39" y="77"/>
                    </a:lnTo>
                    <a:lnTo>
                      <a:pt x="28" y="63"/>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5" name="Freeform 37"/>
              <p:cNvSpPr>
                <a:spLocks/>
              </p:cNvSpPr>
              <p:nvPr/>
            </p:nvSpPr>
            <p:spPr bwMode="auto">
              <a:xfrm>
                <a:off x="1974851" y="2528888"/>
                <a:ext cx="122238" cy="46038"/>
              </a:xfrm>
              <a:custGeom>
                <a:avLst/>
                <a:gdLst>
                  <a:gd name="T0" fmla="*/ 75 w 153"/>
                  <a:gd name="T1" fmla="*/ 58 h 58"/>
                  <a:gd name="T2" fmla="*/ 67 w 153"/>
                  <a:gd name="T3" fmla="*/ 58 h 58"/>
                  <a:gd name="T4" fmla="*/ 58 w 153"/>
                  <a:gd name="T5" fmla="*/ 58 h 58"/>
                  <a:gd name="T6" fmla="*/ 50 w 153"/>
                  <a:gd name="T7" fmla="*/ 58 h 58"/>
                  <a:gd name="T8" fmla="*/ 42 w 153"/>
                  <a:gd name="T9" fmla="*/ 57 h 58"/>
                  <a:gd name="T10" fmla="*/ 32 w 153"/>
                  <a:gd name="T11" fmla="*/ 57 h 58"/>
                  <a:gd name="T12" fmla="*/ 24 w 153"/>
                  <a:gd name="T13" fmla="*/ 56 h 58"/>
                  <a:gd name="T14" fmla="*/ 15 w 153"/>
                  <a:gd name="T15" fmla="*/ 53 h 58"/>
                  <a:gd name="T16" fmla="*/ 7 w 153"/>
                  <a:gd name="T17" fmla="*/ 50 h 58"/>
                  <a:gd name="T18" fmla="*/ 4 w 153"/>
                  <a:gd name="T19" fmla="*/ 39 h 58"/>
                  <a:gd name="T20" fmla="*/ 1 w 153"/>
                  <a:gd name="T21" fmla="*/ 30 h 58"/>
                  <a:gd name="T22" fmla="*/ 1 w 153"/>
                  <a:gd name="T23" fmla="*/ 19 h 58"/>
                  <a:gd name="T24" fmla="*/ 0 w 153"/>
                  <a:gd name="T25" fmla="*/ 10 h 58"/>
                  <a:gd name="T26" fmla="*/ 18 w 153"/>
                  <a:gd name="T27" fmla="*/ 6 h 58"/>
                  <a:gd name="T28" fmla="*/ 35 w 153"/>
                  <a:gd name="T29" fmla="*/ 3 h 58"/>
                  <a:gd name="T30" fmla="*/ 54 w 153"/>
                  <a:gd name="T31" fmla="*/ 2 h 58"/>
                  <a:gd name="T32" fmla="*/ 71 w 153"/>
                  <a:gd name="T33" fmla="*/ 0 h 58"/>
                  <a:gd name="T34" fmla="*/ 90 w 153"/>
                  <a:gd name="T35" fmla="*/ 0 h 58"/>
                  <a:gd name="T36" fmla="*/ 108 w 153"/>
                  <a:gd name="T37" fmla="*/ 0 h 58"/>
                  <a:gd name="T38" fmla="*/ 126 w 153"/>
                  <a:gd name="T39" fmla="*/ 2 h 58"/>
                  <a:gd name="T40" fmla="*/ 145 w 153"/>
                  <a:gd name="T41" fmla="*/ 3 h 58"/>
                  <a:gd name="T42" fmla="*/ 146 w 153"/>
                  <a:gd name="T43" fmla="*/ 14 h 58"/>
                  <a:gd name="T44" fmla="*/ 149 w 153"/>
                  <a:gd name="T45" fmla="*/ 26 h 58"/>
                  <a:gd name="T46" fmla="*/ 151 w 153"/>
                  <a:gd name="T47" fmla="*/ 38 h 58"/>
                  <a:gd name="T48" fmla="*/ 153 w 153"/>
                  <a:gd name="T49" fmla="*/ 50 h 58"/>
                  <a:gd name="T50" fmla="*/ 144 w 153"/>
                  <a:gd name="T51" fmla="*/ 53 h 58"/>
                  <a:gd name="T52" fmla="*/ 134 w 153"/>
                  <a:gd name="T53" fmla="*/ 56 h 58"/>
                  <a:gd name="T54" fmla="*/ 125 w 153"/>
                  <a:gd name="T55" fmla="*/ 56 h 58"/>
                  <a:gd name="T56" fmla="*/ 114 w 153"/>
                  <a:gd name="T57" fmla="*/ 57 h 58"/>
                  <a:gd name="T58" fmla="*/ 105 w 153"/>
                  <a:gd name="T59" fmla="*/ 57 h 58"/>
                  <a:gd name="T60" fmla="*/ 95 w 153"/>
                  <a:gd name="T61" fmla="*/ 57 h 58"/>
                  <a:gd name="T62" fmla="*/ 85 w 153"/>
                  <a:gd name="T63" fmla="*/ 57 h 58"/>
                  <a:gd name="T64" fmla="*/ 75 w 153"/>
                  <a:gd name="T65" fmla="*/ 58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3" h="58">
                    <a:moveTo>
                      <a:pt x="75" y="58"/>
                    </a:moveTo>
                    <a:lnTo>
                      <a:pt x="67" y="58"/>
                    </a:lnTo>
                    <a:lnTo>
                      <a:pt x="58" y="58"/>
                    </a:lnTo>
                    <a:lnTo>
                      <a:pt x="50" y="58"/>
                    </a:lnTo>
                    <a:lnTo>
                      <a:pt x="42" y="57"/>
                    </a:lnTo>
                    <a:lnTo>
                      <a:pt x="32" y="57"/>
                    </a:lnTo>
                    <a:lnTo>
                      <a:pt x="24" y="56"/>
                    </a:lnTo>
                    <a:lnTo>
                      <a:pt x="15" y="53"/>
                    </a:lnTo>
                    <a:lnTo>
                      <a:pt x="7" y="50"/>
                    </a:lnTo>
                    <a:lnTo>
                      <a:pt x="4" y="39"/>
                    </a:lnTo>
                    <a:lnTo>
                      <a:pt x="1" y="30"/>
                    </a:lnTo>
                    <a:lnTo>
                      <a:pt x="1" y="19"/>
                    </a:lnTo>
                    <a:lnTo>
                      <a:pt x="0" y="10"/>
                    </a:lnTo>
                    <a:lnTo>
                      <a:pt x="18" y="6"/>
                    </a:lnTo>
                    <a:lnTo>
                      <a:pt x="35" y="3"/>
                    </a:lnTo>
                    <a:lnTo>
                      <a:pt x="54" y="2"/>
                    </a:lnTo>
                    <a:lnTo>
                      <a:pt x="71" y="0"/>
                    </a:lnTo>
                    <a:lnTo>
                      <a:pt x="90" y="0"/>
                    </a:lnTo>
                    <a:lnTo>
                      <a:pt x="108" y="0"/>
                    </a:lnTo>
                    <a:lnTo>
                      <a:pt x="126" y="2"/>
                    </a:lnTo>
                    <a:lnTo>
                      <a:pt x="145" y="3"/>
                    </a:lnTo>
                    <a:lnTo>
                      <a:pt x="146" y="14"/>
                    </a:lnTo>
                    <a:lnTo>
                      <a:pt x="149" y="26"/>
                    </a:lnTo>
                    <a:lnTo>
                      <a:pt x="151" y="38"/>
                    </a:lnTo>
                    <a:lnTo>
                      <a:pt x="153" y="50"/>
                    </a:lnTo>
                    <a:lnTo>
                      <a:pt x="144" y="53"/>
                    </a:lnTo>
                    <a:lnTo>
                      <a:pt x="134" y="56"/>
                    </a:lnTo>
                    <a:lnTo>
                      <a:pt x="125" y="56"/>
                    </a:lnTo>
                    <a:lnTo>
                      <a:pt x="114" y="57"/>
                    </a:lnTo>
                    <a:lnTo>
                      <a:pt x="105" y="57"/>
                    </a:lnTo>
                    <a:lnTo>
                      <a:pt x="95" y="57"/>
                    </a:lnTo>
                    <a:lnTo>
                      <a:pt x="85" y="57"/>
                    </a:lnTo>
                    <a:lnTo>
                      <a:pt x="75" y="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38"/>
              <p:cNvSpPr>
                <a:spLocks/>
              </p:cNvSpPr>
              <p:nvPr/>
            </p:nvSpPr>
            <p:spPr bwMode="auto">
              <a:xfrm>
                <a:off x="2093913" y="1938338"/>
                <a:ext cx="130175" cy="44450"/>
              </a:xfrm>
              <a:custGeom>
                <a:avLst/>
                <a:gdLst>
                  <a:gd name="T0" fmla="*/ 85 w 162"/>
                  <a:gd name="T1" fmla="*/ 26 h 57"/>
                  <a:gd name="T2" fmla="*/ 85 w 162"/>
                  <a:gd name="T3" fmla="*/ 27 h 57"/>
                  <a:gd name="T4" fmla="*/ 92 w 162"/>
                  <a:gd name="T5" fmla="*/ 34 h 57"/>
                  <a:gd name="T6" fmla="*/ 99 w 162"/>
                  <a:gd name="T7" fmla="*/ 39 h 57"/>
                  <a:gd name="T8" fmla="*/ 106 w 162"/>
                  <a:gd name="T9" fmla="*/ 46 h 57"/>
                  <a:gd name="T10" fmla="*/ 112 w 162"/>
                  <a:gd name="T11" fmla="*/ 53 h 57"/>
                  <a:gd name="T12" fmla="*/ 106 w 162"/>
                  <a:gd name="T13" fmla="*/ 54 h 57"/>
                  <a:gd name="T14" fmla="*/ 99 w 162"/>
                  <a:gd name="T15" fmla="*/ 54 h 57"/>
                  <a:gd name="T16" fmla="*/ 92 w 162"/>
                  <a:gd name="T17" fmla="*/ 53 h 57"/>
                  <a:gd name="T18" fmla="*/ 84 w 162"/>
                  <a:gd name="T19" fmla="*/ 53 h 57"/>
                  <a:gd name="T20" fmla="*/ 77 w 162"/>
                  <a:gd name="T21" fmla="*/ 52 h 57"/>
                  <a:gd name="T22" fmla="*/ 71 w 162"/>
                  <a:gd name="T23" fmla="*/ 50 h 57"/>
                  <a:gd name="T24" fmla="*/ 63 w 162"/>
                  <a:gd name="T25" fmla="*/ 50 h 57"/>
                  <a:gd name="T26" fmla="*/ 56 w 162"/>
                  <a:gd name="T27" fmla="*/ 50 h 57"/>
                  <a:gd name="T28" fmla="*/ 0 w 162"/>
                  <a:gd name="T29" fmla="*/ 57 h 57"/>
                  <a:gd name="T30" fmla="*/ 6 w 162"/>
                  <a:gd name="T31" fmla="*/ 45 h 57"/>
                  <a:gd name="T32" fmla="*/ 14 w 162"/>
                  <a:gd name="T33" fmla="*/ 34 h 57"/>
                  <a:gd name="T34" fmla="*/ 25 w 162"/>
                  <a:gd name="T35" fmla="*/ 25 h 57"/>
                  <a:gd name="T36" fmla="*/ 37 w 162"/>
                  <a:gd name="T37" fmla="*/ 17 h 57"/>
                  <a:gd name="T38" fmla="*/ 49 w 162"/>
                  <a:gd name="T39" fmla="*/ 10 h 57"/>
                  <a:gd name="T40" fmla="*/ 63 w 162"/>
                  <a:gd name="T41" fmla="*/ 6 h 57"/>
                  <a:gd name="T42" fmla="*/ 76 w 162"/>
                  <a:gd name="T43" fmla="*/ 2 h 57"/>
                  <a:gd name="T44" fmla="*/ 89 w 162"/>
                  <a:gd name="T45" fmla="*/ 0 h 57"/>
                  <a:gd name="T46" fmla="*/ 99 w 162"/>
                  <a:gd name="T47" fmla="*/ 0 h 57"/>
                  <a:gd name="T48" fmla="*/ 110 w 162"/>
                  <a:gd name="T49" fmla="*/ 2 h 57"/>
                  <a:gd name="T50" fmla="*/ 119 w 162"/>
                  <a:gd name="T51" fmla="*/ 3 h 57"/>
                  <a:gd name="T52" fmla="*/ 128 w 162"/>
                  <a:gd name="T53" fmla="*/ 7 h 57"/>
                  <a:gd name="T54" fmla="*/ 138 w 162"/>
                  <a:gd name="T55" fmla="*/ 10 h 57"/>
                  <a:gd name="T56" fmla="*/ 146 w 162"/>
                  <a:gd name="T57" fmla="*/ 15 h 57"/>
                  <a:gd name="T58" fmla="*/ 154 w 162"/>
                  <a:gd name="T59" fmla="*/ 21 h 57"/>
                  <a:gd name="T60" fmla="*/ 162 w 162"/>
                  <a:gd name="T61" fmla="*/ 26 h 57"/>
                  <a:gd name="T62" fmla="*/ 153 w 162"/>
                  <a:gd name="T63" fmla="*/ 27 h 57"/>
                  <a:gd name="T64" fmla="*/ 143 w 162"/>
                  <a:gd name="T65" fmla="*/ 27 h 57"/>
                  <a:gd name="T66" fmla="*/ 134 w 162"/>
                  <a:gd name="T67" fmla="*/ 26 h 57"/>
                  <a:gd name="T68" fmla="*/ 124 w 162"/>
                  <a:gd name="T69" fmla="*/ 26 h 57"/>
                  <a:gd name="T70" fmla="*/ 115 w 162"/>
                  <a:gd name="T71" fmla="*/ 25 h 57"/>
                  <a:gd name="T72" fmla="*/ 104 w 162"/>
                  <a:gd name="T73" fmla="*/ 25 h 57"/>
                  <a:gd name="T74" fmla="*/ 95 w 162"/>
                  <a:gd name="T75" fmla="*/ 25 h 57"/>
                  <a:gd name="T76" fmla="*/ 85 w 162"/>
                  <a:gd name="T77" fmla="*/ 26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62" h="57">
                    <a:moveTo>
                      <a:pt x="85" y="26"/>
                    </a:moveTo>
                    <a:lnTo>
                      <a:pt x="85" y="27"/>
                    </a:lnTo>
                    <a:lnTo>
                      <a:pt x="92" y="34"/>
                    </a:lnTo>
                    <a:lnTo>
                      <a:pt x="99" y="39"/>
                    </a:lnTo>
                    <a:lnTo>
                      <a:pt x="106" y="46"/>
                    </a:lnTo>
                    <a:lnTo>
                      <a:pt x="112" y="53"/>
                    </a:lnTo>
                    <a:lnTo>
                      <a:pt x="106" y="54"/>
                    </a:lnTo>
                    <a:lnTo>
                      <a:pt x="99" y="54"/>
                    </a:lnTo>
                    <a:lnTo>
                      <a:pt x="92" y="53"/>
                    </a:lnTo>
                    <a:lnTo>
                      <a:pt x="84" y="53"/>
                    </a:lnTo>
                    <a:lnTo>
                      <a:pt x="77" y="52"/>
                    </a:lnTo>
                    <a:lnTo>
                      <a:pt x="71" y="50"/>
                    </a:lnTo>
                    <a:lnTo>
                      <a:pt x="63" y="50"/>
                    </a:lnTo>
                    <a:lnTo>
                      <a:pt x="56" y="50"/>
                    </a:lnTo>
                    <a:lnTo>
                      <a:pt x="0" y="57"/>
                    </a:lnTo>
                    <a:lnTo>
                      <a:pt x="6" y="45"/>
                    </a:lnTo>
                    <a:lnTo>
                      <a:pt x="14" y="34"/>
                    </a:lnTo>
                    <a:lnTo>
                      <a:pt x="25" y="25"/>
                    </a:lnTo>
                    <a:lnTo>
                      <a:pt x="37" y="17"/>
                    </a:lnTo>
                    <a:lnTo>
                      <a:pt x="49" y="10"/>
                    </a:lnTo>
                    <a:lnTo>
                      <a:pt x="63" y="6"/>
                    </a:lnTo>
                    <a:lnTo>
                      <a:pt x="76" y="2"/>
                    </a:lnTo>
                    <a:lnTo>
                      <a:pt x="89" y="0"/>
                    </a:lnTo>
                    <a:lnTo>
                      <a:pt x="99" y="0"/>
                    </a:lnTo>
                    <a:lnTo>
                      <a:pt x="110" y="2"/>
                    </a:lnTo>
                    <a:lnTo>
                      <a:pt x="119" y="3"/>
                    </a:lnTo>
                    <a:lnTo>
                      <a:pt x="128" y="7"/>
                    </a:lnTo>
                    <a:lnTo>
                      <a:pt x="138" y="10"/>
                    </a:lnTo>
                    <a:lnTo>
                      <a:pt x="146" y="15"/>
                    </a:lnTo>
                    <a:lnTo>
                      <a:pt x="154" y="21"/>
                    </a:lnTo>
                    <a:lnTo>
                      <a:pt x="162" y="26"/>
                    </a:lnTo>
                    <a:lnTo>
                      <a:pt x="153" y="27"/>
                    </a:lnTo>
                    <a:lnTo>
                      <a:pt x="143" y="27"/>
                    </a:lnTo>
                    <a:lnTo>
                      <a:pt x="134" y="26"/>
                    </a:lnTo>
                    <a:lnTo>
                      <a:pt x="124" y="26"/>
                    </a:lnTo>
                    <a:lnTo>
                      <a:pt x="115" y="25"/>
                    </a:lnTo>
                    <a:lnTo>
                      <a:pt x="104" y="25"/>
                    </a:lnTo>
                    <a:lnTo>
                      <a:pt x="95" y="25"/>
                    </a:lnTo>
                    <a:lnTo>
                      <a:pt x="85" y="26"/>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7" name="Freeform 39"/>
              <p:cNvSpPr>
                <a:spLocks/>
              </p:cNvSpPr>
              <p:nvPr/>
            </p:nvSpPr>
            <p:spPr bwMode="auto">
              <a:xfrm>
                <a:off x="2119313" y="1778001"/>
                <a:ext cx="136525" cy="46038"/>
              </a:xfrm>
              <a:custGeom>
                <a:avLst/>
                <a:gdLst>
                  <a:gd name="T0" fmla="*/ 0 w 170"/>
                  <a:gd name="T1" fmla="*/ 47 h 58"/>
                  <a:gd name="T2" fmla="*/ 17 w 170"/>
                  <a:gd name="T3" fmla="*/ 43 h 58"/>
                  <a:gd name="T4" fmla="*/ 35 w 170"/>
                  <a:gd name="T5" fmla="*/ 39 h 58"/>
                  <a:gd name="T6" fmla="*/ 52 w 170"/>
                  <a:gd name="T7" fmla="*/ 34 h 58"/>
                  <a:gd name="T8" fmla="*/ 71 w 170"/>
                  <a:gd name="T9" fmla="*/ 28 h 58"/>
                  <a:gd name="T10" fmla="*/ 88 w 170"/>
                  <a:gd name="T11" fmla="*/ 22 h 58"/>
                  <a:gd name="T12" fmla="*/ 106 w 170"/>
                  <a:gd name="T13" fmla="*/ 15 h 58"/>
                  <a:gd name="T14" fmla="*/ 123 w 170"/>
                  <a:gd name="T15" fmla="*/ 9 h 58"/>
                  <a:gd name="T16" fmla="*/ 141 w 170"/>
                  <a:gd name="T17" fmla="*/ 3 h 58"/>
                  <a:gd name="T18" fmla="*/ 147 w 170"/>
                  <a:gd name="T19" fmla="*/ 1 h 58"/>
                  <a:gd name="T20" fmla="*/ 156 w 170"/>
                  <a:gd name="T21" fmla="*/ 0 h 58"/>
                  <a:gd name="T22" fmla="*/ 162 w 170"/>
                  <a:gd name="T23" fmla="*/ 0 h 58"/>
                  <a:gd name="T24" fmla="*/ 170 w 170"/>
                  <a:gd name="T25" fmla="*/ 0 h 58"/>
                  <a:gd name="T26" fmla="*/ 149 w 170"/>
                  <a:gd name="T27" fmla="*/ 9 h 58"/>
                  <a:gd name="T28" fmla="*/ 127 w 170"/>
                  <a:gd name="T29" fmla="*/ 22 h 58"/>
                  <a:gd name="T30" fmla="*/ 107 w 170"/>
                  <a:gd name="T31" fmla="*/ 34 h 58"/>
                  <a:gd name="T32" fmla="*/ 86 w 170"/>
                  <a:gd name="T33" fmla="*/ 46 h 58"/>
                  <a:gd name="T34" fmla="*/ 66 w 170"/>
                  <a:gd name="T35" fmla="*/ 54 h 58"/>
                  <a:gd name="T36" fmla="*/ 44 w 170"/>
                  <a:gd name="T37" fmla="*/ 58 h 58"/>
                  <a:gd name="T38" fmla="*/ 23 w 170"/>
                  <a:gd name="T39" fmla="*/ 56 h 58"/>
                  <a:gd name="T40" fmla="*/ 0 w 170"/>
                  <a:gd name="T41" fmla="*/ 47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70" h="58">
                    <a:moveTo>
                      <a:pt x="0" y="47"/>
                    </a:moveTo>
                    <a:lnTo>
                      <a:pt x="17" y="43"/>
                    </a:lnTo>
                    <a:lnTo>
                      <a:pt x="35" y="39"/>
                    </a:lnTo>
                    <a:lnTo>
                      <a:pt x="52" y="34"/>
                    </a:lnTo>
                    <a:lnTo>
                      <a:pt x="71" y="28"/>
                    </a:lnTo>
                    <a:lnTo>
                      <a:pt x="88" y="22"/>
                    </a:lnTo>
                    <a:lnTo>
                      <a:pt x="106" y="15"/>
                    </a:lnTo>
                    <a:lnTo>
                      <a:pt x="123" y="9"/>
                    </a:lnTo>
                    <a:lnTo>
                      <a:pt x="141" y="3"/>
                    </a:lnTo>
                    <a:lnTo>
                      <a:pt x="147" y="1"/>
                    </a:lnTo>
                    <a:lnTo>
                      <a:pt x="156" y="0"/>
                    </a:lnTo>
                    <a:lnTo>
                      <a:pt x="162" y="0"/>
                    </a:lnTo>
                    <a:lnTo>
                      <a:pt x="170" y="0"/>
                    </a:lnTo>
                    <a:lnTo>
                      <a:pt x="149" y="9"/>
                    </a:lnTo>
                    <a:lnTo>
                      <a:pt x="127" y="22"/>
                    </a:lnTo>
                    <a:lnTo>
                      <a:pt x="107" y="34"/>
                    </a:lnTo>
                    <a:lnTo>
                      <a:pt x="86" y="46"/>
                    </a:lnTo>
                    <a:lnTo>
                      <a:pt x="66" y="54"/>
                    </a:lnTo>
                    <a:lnTo>
                      <a:pt x="44" y="58"/>
                    </a:lnTo>
                    <a:lnTo>
                      <a:pt x="23" y="56"/>
                    </a:lnTo>
                    <a:lnTo>
                      <a:pt x="0"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40"/>
              <p:cNvSpPr>
                <a:spLocks/>
              </p:cNvSpPr>
              <p:nvPr/>
            </p:nvSpPr>
            <p:spPr bwMode="auto">
              <a:xfrm>
                <a:off x="1557338" y="2824163"/>
                <a:ext cx="315913" cy="146050"/>
              </a:xfrm>
              <a:custGeom>
                <a:avLst/>
                <a:gdLst>
                  <a:gd name="T0" fmla="*/ 298 w 397"/>
                  <a:gd name="T1" fmla="*/ 94 h 184"/>
                  <a:gd name="T2" fmla="*/ 282 w 397"/>
                  <a:gd name="T3" fmla="*/ 105 h 184"/>
                  <a:gd name="T4" fmla="*/ 266 w 397"/>
                  <a:gd name="T5" fmla="*/ 113 h 184"/>
                  <a:gd name="T6" fmla="*/ 248 w 397"/>
                  <a:gd name="T7" fmla="*/ 121 h 184"/>
                  <a:gd name="T8" fmla="*/ 232 w 397"/>
                  <a:gd name="T9" fmla="*/ 127 h 184"/>
                  <a:gd name="T10" fmla="*/ 215 w 397"/>
                  <a:gd name="T11" fmla="*/ 134 h 184"/>
                  <a:gd name="T12" fmla="*/ 197 w 397"/>
                  <a:gd name="T13" fmla="*/ 139 h 184"/>
                  <a:gd name="T14" fmla="*/ 180 w 397"/>
                  <a:gd name="T15" fmla="*/ 144 h 184"/>
                  <a:gd name="T16" fmla="*/ 164 w 397"/>
                  <a:gd name="T17" fmla="*/ 148 h 184"/>
                  <a:gd name="T18" fmla="*/ 146 w 397"/>
                  <a:gd name="T19" fmla="*/ 152 h 184"/>
                  <a:gd name="T20" fmla="*/ 129 w 397"/>
                  <a:gd name="T21" fmla="*/ 156 h 184"/>
                  <a:gd name="T22" fmla="*/ 111 w 397"/>
                  <a:gd name="T23" fmla="*/ 158 h 184"/>
                  <a:gd name="T24" fmla="*/ 94 w 397"/>
                  <a:gd name="T25" fmla="*/ 162 h 184"/>
                  <a:gd name="T26" fmla="*/ 76 w 397"/>
                  <a:gd name="T27" fmla="*/ 166 h 184"/>
                  <a:gd name="T28" fmla="*/ 59 w 397"/>
                  <a:gd name="T29" fmla="*/ 172 h 184"/>
                  <a:gd name="T30" fmla="*/ 41 w 397"/>
                  <a:gd name="T31" fmla="*/ 177 h 184"/>
                  <a:gd name="T32" fmla="*/ 24 w 397"/>
                  <a:gd name="T33" fmla="*/ 182 h 184"/>
                  <a:gd name="T34" fmla="*/ 0 w 397"/>
                  <a:gd name="T35" fmla="*/ 184 h 184"/>
                  <a:gd name="T36" fmla="*/ 14 w 397"/>
                  <a:gd name="T37" fmla="*/ 177 h 184"/>
                  <a:gd name="T38" fmla="*/ 29 w 397"/>
                  <a:gd name="T39" fmla="*/ 170 h 184"/>
                  <a:gd name="T40" fmla="*/ 43 w 397"/>
                  <a:gd name="T41" fmla="*/ 162 h 184"/>
                  <a:gd name="T42" fmla="*/ 57 w 397"/>
                  <a:gd name="T43" fmla="*/ 156 h 184"/>
                  <a:gd name="T44" fmla="*/ 72 w 397"/>
                  <a:gd name="T45" fmla="*/ 148 h 184"/>
                  <a:gd name="T46" fmla="*/ 86 w 397"/>
                  <a:gd name="T47" fmla="*/ 139 h 184"/>
                  <a:gd name="T48" fmla="*/ 100 w 397"/>
                  <a:gd name="T49" fmla="*/ 133 h 184"/>
                  <a:gd name="T50" fmla="*/ 115 w 397"/>
                  <a:gd name="T51" fmla="*/ 125 h 184"/>
                  <a:gd name="T52" fmla="*/ 129 w 397"/>
                  <a:gd name="T53" fmla="*/ 118 h 184"/>
                  <a:gd name="T54" fmla="*/ 143 w 397"/>
                  <a:gd name="T55" fmla="*/ 110 h 184"/>
                  <a:gd name="T56" fmla="*/ 158 w 397"/>
                  <a:gd name="T57" fmla="*/ 103 h 184"/>
                  <a:gd name="T58" fmla="*/ 173 w 397"/>
                  <a:gd name="T59" fmla="*/ 97 h 184"/>
                  <a:gd name="T60" fmla="*/ 188 w 397"/>
                  <a:gd name="T61" fmla="*/ 91 h 184"/>
                  <a:gd name="T62" fmla="*/ 202 w 397"/>
                  <a:gd name="T63" fmla="*/ 84 h 184"/>
                  <a:gd name="T64" fmla="*/ 217 w 397"/>
                  <a:gd name="T65" fmla="*/ 79 h 184"/>
                  <a:gd name="T66" fmla="*/ 232 w 397"/>
                  <a:gd name="T67" fmla="*/ 75 h 184"/>
                  <a:gd name="T68" fmla="*/ 254 w 397"/>
                  <a:gd name="T69" fmla="*/ 68 h 184"/>
                  <a:gd name="T70" fmla="*/ 274 w 397"/>
                  <a:gd name="T71" fmla="*/ 60 h 184"/>
                  <a:gd name="T72" fmla="*/ 295 w 397"/>
                  <a:gd name="T73" fmla="*/ 52 h 184"/>
                  <a:gd name="T74" fmla="*/ 315 w 397"/>
                  <a:gd name="T75" fmla="*/ 43 h 184"/>
                  <a:gd name="T76" fmla="*/ 337 w 397"/>
                  <a:gd name="T77" fmla="*/ 33 h 184"/>
                  <a:gd name="T78" fmla="*/ 357 w 397"/>
                  <a:gd name="T79" fmla="*/ 23 h 184"/>
                  <a:gd name="T80" fmla="*/ 377 w 397"/>
                  <a:gd name="T81" fmla="*/ 12 h 184"/>
                  <a:gd name="T82" fmla="*/ 397 w 397"/>
                  <a:gd name="T83" fmla="*/ 0 h 184"/>
                  <a:gd name="T84" fmla="*/ 386 w 397"/>
                  <a:gd name="T85" fmla="*/ 13 h 184"/>
                  <a:gd name="T86" fmla="*/ 376 w 397"/>
                  <a:gd name="T87" fmla="*/ 25 h 184"/>
                  <a:gd name="T88" fmla="*/ 362 w 397"/>
                  <a:gd name="T89" fmla="*/ 37 h 184"/>
                  <a:gd name="T90" fmla="*/ 350 w 397"/>
                  <a:gd name="T91" fmla="*/ 48 h 184"/>
                  <a:gd name="T92" fmla="*/ 337 w 397"/>
                  <a:gd name="T93" fmla="*/ 59 h 184"/>
                  <a:gd name="T94" fmla="*/ 323 w 397"/>
                  <a:gd name="T95" fmla="*/ 71 h 184"/>
                  <a:gd name="T96" fmla="*/ 310 w 397"/>
                  <a:gd name="T97" fmla="*/ 82 h 184"/>
                  <a:gd name="T98" fmla="*/ 298 w 397"/>
                  <a:gd name="T99" fmla="*/ 94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7" h="184">
                    <a:moveTo>
                      <a:pt x="298" y="94"/>
                    </a:moveTo>
                    <a:lnTo>
                      <a:pt x="282" y="105"/>
                    </a:lnTo>
                    <a:lnTo>
                      <a:pt x="266" y="113"/>
                    </a:lnTo>
                    <a:lnTo>
                      <a:pt x="248" y="121"/>
                    </a:lnTo>
                    <a:lnTo>
                      <a:pt x="232" y="127"/>
                    </a:lnTo>
                    <a:lnTo>
                      <a:pt x="215" y="134"/>
                    </a:lnTo>
                    <a:lnTo>
                      <a:pt x="197" y="139"/>
                    </a:lnTo>
                    <a:lnTo>
                      <a:pt x="180" y="144"/>
                    </a:lnTo>
                    <a:lnTo>
                      <a:pt x="164" y="148"/>
                    </a:lnTo>
                    <a:lnTo>
                      <a:pt x="146" y="152"/>
                    </a:lnTo>
                    <a:lnTo>
                      <a:pt x="129" y="156"/>
                    </a:lnTo>
                    <a:lnTo>
                      <a:pt x="111" y="158"/>
                    </a:lnTo>
                    <a:lnTo>
                      <a:pt x="94" y="162"/>
                    </a:lnTo>
                    <a:lnTo>
                      <a:pt x="76" y="166"/>
                    </a:lnTo>
                    <a:lnTo>
                      <a:pt x="59" y="172"/>
                    </a:lnTo>
                    <a:lnTo>
                      <a:pt x="41" y="177"/>
                    </a:lnTo>
                    <a:lnTo>
                      <a:pt x="24" y="182"/>
                    </a:lnTo>
                    <a:lnTo>
                      <a:pt x="0" y="184"/>
                    </a:lnTo>
                    <a:lnTo>
                      <a:pt x="14" y="177"/>
                    </a:lnTo>
                    <a:lnTo>
                      <a:pt x="29" y="170"/>
                    </a:lnTo>
                    <a:lnTo>
                      <a:pt x="43" y="162"/>
                    </a:lnTo>
                    <a:lnTo>
                      <a:pt x="57" y="156"/>
                    </a:lnTo>
                    <a:lnTo>
                      <a:pt x="72" y="148"/>
                    </a:lnTo>
                    <a:lnTo>
                      <a:pt x="86" y="139"/>
                    </a:lnTo>
                    <a:lnTo>
                      <a:pt x="100" y="133"/>
                    </a:lnTo>
                    <a:lnTo>
                      <a:pt x="115" y="125"/>
                    </a:lnTo>
                    <a:lnTo>
                      <a:pt x="129" y="118"/>
                    </a:lnTo>
                    <a:lnTo>
                      <a:pt x="143" y="110"/>
                    </a:lnTo>
                    <a:lnTo>
                      <a:pt x="158" y="103"/>
                    </a:lnTo>
                    <a:lnTo>
                      <a:pt x="173" y="97"/>
                    </a:lnTo>
                    <a:lnTo>
                      <a:pt x="188" y="91"/>
                    </a:lnTo>
                    <a:lnTo>
                      <a:pt x="202" y="84"/>
                    </a:lnTo>
                    <a:lnTo>
                      <a:pt x="217" y="79"/>
                    </a:lnTo>
                    <a:lnTo>
                      <a:pt x="232" y="75"/>
                    </a:lnTo>
                    <a:lnTo>
                      <a:pt x="254" y="68"/>
                    </a:lnTo>
                    <a:lnTo>
                      <a:pt x="274" y="60"/>
                    </a:lnTo>
                    <a:lnTo>
                      <a:pt x="295" y="52"/>
                    </a:lnTo>
                    <a:lnTo>
                      <a:pt x="315" y="43"/>
                    </a:lnTo>
                    <a:lnTo>
                      <a:pt x="337" y="33"/>
                    </a:lnTo>
                    <a:lnTo>
                      <a:pt x="357" y="23"/>
                    </a:lnTo>
                    <a:lnTo>
                      <a:pt x="377" y="12"/>
                    </a:lnTo>
                    <a:lnTo>
                      <a:pt x="397" y="0"/>
                    </a:lnTo>
                    <a:lnTo>
                      <a:pt x="386" y="13"/>
                    </a:lnTo>
                    <a:lnTo>
                      <a:pt x="376" y="25"/>
                    </a:lnTo>
                    <a:lnTo>
                      <a:pt x="362" y="37"/>
                    </a:lnTo>
                    <a:lnTo>
                      <a:pt x="350" y="48"/>
                    </a:lnTo>
                    <a:lnTo>
                      <a:pt x="337" y="59"/>
                    </a:lnTo>
                    <a:lnTo>
                      <a:pt x="323" y="71"/>
                    </a:lnTo>
                    <a:lnTo>
                      <a:pt x="310" y="82"/>
                    </a:lnTo>
                    <a:lnTo>
                      <a:pt x="298" y="9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49" name="Freeform 41"/>
              <p:cNvSpPr>
                <a:spLocks/>
              </p:cNvSpPr>
              <p:nvPr/>
            </p:nvSpPr>
            <p:spPr bwMode="auto">
              <a:xfrm>
                <a:off x="619126" y="1741488"/>
                <a:ext cx="1377950" cy="1250950"/>
              </a:xfrm>
              <a:custGeom>
                <a:avLst/>
                <a:gdLst>
                  <a:gd name="T0" fmla="*/ 1364 w 1736"/>
                  <a:gd name="T1" fmla="*/ 911 h 1577"/>
                  <a:gd name="T2" fmla="*/ 1321 w 1736"/>
                  <a:gd name="T3" fmla="*/ 914 h 1577"/>
                  <a:gd name="T4" fmla="*/ 1307 w 1736"/>
                  <a:gd name="T5" fmla="*/ 638 h 1577"/>
                  <a:gd name="T6" fmla="*/ 1242 w 1736"/>
                  <a:gd name="T7" fmla="*/ 654 h 1577"/>
                  <a:gd name="T8" fmla="*/ 1234 w 1736"/>
                  <a:gd name="T9" fmla="*/ 736 h 1577"/>
                  <a:gd name="T10" fmla="*/ 1155 w 1736"/>
                  <a:gd name="T11" fmla="*/ 654 h 1577"/>
                  <a:gd name="T12" fmla="*/ 1260 w 1736"/>
                  <a:gd name="T13" fmla="*/ 876 h 1577"/>
                  <a:gd name="T14" fmla="*/ 1085 w 1736"/>
                  <a:gd name="T15" fmla="*/ 1029 h 1577"/>
                  <a:gd name="T16" fmla="*/ 1178 w 1736"/>
                  <a:gd name="T17" fmla="*/ 1103 h 1577"/>
                  <a:gd name="T18" fmla="*/ 1307 w 1736"/>
                  <a:gd name="T19" fmla="*/ 1173 h 1577"/>
                  <a:gd name="T20" fmla="*/ 1481 w 1736"/>
                  <a:gd name="T21" fmla="*/ 1145 h 1577"/>
                  <a:gd name="T22" fmla="*/ 1544 w 1736"/>
                  <a:gd name="T23" fmla="*/ 1306 h 1577"/>
                  <a:gd name="T24" fmla="*/ 1308 w 1736"/>
                  <a:gd name="T25" fmla="*/ 1448 h 1577"/>
                  <a:gd name="T26" fmla="*/ 1102 w 1736"/>
                  <a:gd name="T27" fmla="*/ 1527 h 1577"/>
                  <a:gd name="T28" fmla="*/ 956 w 1736"/>
                  <a:gd name="T29" fmla="*/ 1574 h 1577"/>
                  <a:gd name="T30" fmla="*/ 846 w 1736"/>
                  <a:gd name="T31" fmla="*/ 1492 h 1577"/>
                  <a:gd name="T32" fmla="*/ 773 w 1736"/>
                  <a:gd name="T33" fmla="*/ 1445 h 1577"/>
                  <a:gd name="T34" fmla="*/ 34 w 1736"/>
                  <a:gd name="T35" fmla="*/ 998 h 1577"/>
                  <a:gd name="T36" fmla="*/ 320 w 1736"/>
                  <a:gd name="T37" fmla="*/ 610 h 1577"/>
                  <a:gd name="T38" fmla="*/ 462 w 1736"/>
                  <a:gd name="T39" fmla="*/ 646 h 1577"/>
                  <a:gd name="T40" fmla="*/ 628 w 1736"/>
                  <a:gd name="T41" fmla="*/ 697 h 1577"/>
                  <a:gd name="T42" fmla="*/ 596 w 1736"/>
                  <a:gd name="T43" fmla="*/ 869 h 1577"/>
                  <a:gd name="T44" fmla="*/ 538 w 1736"/>
                  <a:gd name="T45" fmla="*/ 829 h 1577"/>
                  <a:gd name="T46" fmla="*/ 426 w 1736"/>
                  <a:gd name="T47" fmla="*/ 668 h 1577"/>
                  <a:gd name="T48" fmla="*/ 457 w 1736"/>
                  <a:gd name="T49" fmla="*/ 903 h 1577"/>
                  <a:gd name="T50" fmla="*/ 297 w 1736"/>
                  <a:gd name="T51" fmla="*/ 981 h 1577"/>
                  <a:gd name="T52" fmla="*/ 255 w 1736"/>
                  <a:gd name="T53" fmla="*/ 1018 h 1577"/>
                  <a:gd name="T54" fmla="*/ 451 w 1736"/>
                  <a:gd name="T55" fmla="*/ 1123 h 1577"/>
                  <a:gd name="T56" fmla="*/ 682 w 1736"/>
                  <a:gd name="T57" fmla="*/ 1247 h 1577"/>
                  <a:gd name="T58" fmla="*/ 224 w 1736"/>
                  <a:gd name="T59" fmla="*/ 1045 h 1577"/>
                  <a:gd name="T60" fmla="*/ 824 w 1736"/>
                  <a:gd name="T61" fmla="*/ 1394 h 1577"/>
                  <a:gd name="T62" fmla="*/ 890 w 1736"/>
                  <a:gd name="T63" fmla="*/ 1354 h 1577"/>
                  <a:gd name="T64" fmla="*/ 1019 w 1736"/>
                  <a:gd name="T65" fmla="*/ 1252 h 1577"/>
                  <a:gd name="T66" fmla="*/ 893 w 1736"/>
                  <a:gd name="T67" fmla="*/ 1190 h 1577"/>
                  <a:gd name="T68" fmla="*/ 751 w 1736"/>
                  <a:gd name="T69" fmla="*/ 1178 h 1577"/>
                  <a:gd name="T70" fmla="*/ 784 w 1736"/>
                  <a:gd name="T71" fmla="*/ 1077 h 1577"/>
                  <a:gd name="T72" fmla="*/ 631 w 1736"/>
                  <a:gd name="T73" fmla="*/ 1065 h 1577"/>
                  <a:gd name="T74" fmla="*/ 624 w 1736"/>
                  <a:gd name="T75" fmla="*/ 1057 h 1577"/>
                  <a:gd name="T76" fmla="*/ 800 w 1736"/>
                  <a:gd name="T77" fmla="*/ 1067 h 1577"/>
                  <a:gd name="T78" fmla="*/ 800 w 1736"/>
                  <a:gd name="T79" fmla="*/ 1163 h 1577"/>
                  <a:gd name="T80" fmla="*/ 992 w 1736"/>
                  <a:gd name="T81" fmla="*/ 1163 h 1577"/>
                  <a:gd name="T82" fmla="*/ 1097 w 1736"/>
                  <a:gd name="T83" fmla="*/ 1233 h 1577"/>
                  <a:gd name="T84" fmla="*/ 1237 w 1736"/>
                  <a:gd name="T85" fmla="*/ 1175 h 1577"/>
                  <a:gd name="T86" fmla="*/ 653 w 1736"/>
                  <a:gd name="T87" fmla="*/ 928 h 1577"/>
                  <a:gd name="T88" fmla="*/ 654 w 1736"/>
                  <a:gd name="T89" fmla="*/ 884 h 1577"/>
                  <a:gd name="T90" fmla="*/ 788 w 1736"/>
                  <a:gd name="T91" fmla="*/ 911 h 1577"/>
                  <a:gd name="T92" fmla="*/ 807 w 1736"/>
                  <a:gd name="T93" fmla="*/ 810 h 1577"/>
                  <a:gd name="T94" fmla="*/ 700 w 1736"/>
                  <a:gd name="T95" fmla="*/ 571 h 1577"/>
                  <a:gd name="T96" fmla="*/ 876 w 1736"/>
                  <a:gd name="T97" fmla="*/ 505 h 1577"/>
                  <a:gd name="T98" fmla="*/ 1039 w 1736"/>
                  <a:gd name="T99" fmla="*/ 462 h 1577"/>
                  <a:gd name="T100" fmla="*/ 1140 w 1736"/>
                  <a:gd name="T101" fmla="*/ 582 h 1577"/>
                  <a:gd name="T102" fmla="*/ 1295 w 1736"/>
                  <a:gd name="T103" fmla="*/ 524 h 1577"/>
                  <a:gd name="T104" fmla="*/ 1305 w 1736"/>
                  <a:gd name="T105" fmla="*/ 495 h 1577"/>
                  <a:gd name="T106" fmla="*/ 1211 w 1736"/>
                  <a:gd name="T107" fmla="*/ 367 h 1577"/>
                  <a:gd name="T108" fmla="*/ 1176 w 1736"/>
                  <a:gd name="T109" fmla="*/ 172 h 1577"/>
                  <a:gd name="T110" fmla="*/ 1256 w 1736"/>
                  <a:gd name="T111" fmla="*/ 19 h 1577"/>
                  <a:gd name="T112" fmla="*/ 1375 w 1736"/>
                  <a:gd name="T113" fmla="*/ 12 h 1577"/>
                  <a:gd name="T114" fmla="*/ 1587 w 1736"/>
                  <a:gd name="T115" fmla="*/ 46 h 1577"/>
                  <a:gd name="T116" fmla="*/ 1720 w 1736"/>
                  <a:gd name="T117" fmla="*/ 239 h 1577"/>
                  <a:gd name="T118" fmla="*/ 1638 w 1736"/>
                  <a:gd name="T119" fmla="*/ 398 h 1577"/>
                  <a:gd name="T120" fmla="*/ 1722 w 1736"/>
                  <a:gd name="T121" fmla="*/ 552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36" h="1577">
                    <a:moveTo>
                      <a:pt x="1593" y="615"/>
                    </a:moveTo>
                    <a:lnTo>
                      <a:pt x="1583" y="624"/>
                    </a:lnTo>
                    <a:lnTo>
                      <a:pt x="1563" y="664"/>
                    </a:lnTo>
                    <a:lnTo>
                      <a:pt x="1542" y="703"/>
                    </a:lnTo>
                    <a:lnTo>
                      <a:pt x="1517" y="739"/>
                    </a:lnTo>
                    <a:lnTo>
                      <a:pt x="1492" y="775"/>
                    </a:lnTo>
                    <a:lnTo>
                      <a:pt x="1465" y="809"/>
                    </a:lnTo>
                    <a:lnTo>
                      <a:pt x="1436" y="842"/>
                    </a:lnTo>
                    <a:lnTo>
                      <a:pt x="1405" y="873"/>
                    </a:lnTo>
                    <a:lnTo>
                      <a:pt x="1372" y="904"/>
                    </a:lnTo>
                    <a:lnTo>
                      <a:pt x="1364" y="911"/>
                    </a:lnTo>
                    <a:lnTo>
                      <a:pt x="1355" y="918"/>
                    </a:lnTo>
                    <a:lnTo>
                      <a:pt x="1346" y="924"/>
                    </a:lnTo>
                    <a:lnTo>
                      <a:pt x="1336" y="931"/>
                    </a:lnTo>
                    <a:lnTo>
                      <a:pt x="1327" y="936"/>
                    </a:lnTo>
                    <a:lnTo>
                      <a:pt x="1316" y="942"/>
                    </a:lnTo>
                    <a:lnTo>
                      <a:pt x="1307" y="947"/>
                    </a:lnTo>
                    <a:lnTo>
                      <a:pt x="1296" y="951"/>
                    </a:lnTo>
                    <a:lnTo>
                      <a:pt x="1301" y="942"/>
                    </a:lnTo>
                    <a:lnTo>
                      <a:pt x="1308" y="932"/>
                    </a:lnTo>
                    <a:lnTo>
                      <a:pt x="1313" y="923"/>
                    </a:lnTo>
                    <a:lnTo>
                      <a:pt x="1321" y="914"/>
                    </a:lnTo>
                    <a:lnTo>
                      <a:pt x="1328" y="906"/>
                    </a:lnTo>
                    <a:lnTo>
                      <a:pt x="1336" y="896"/>
                    </a:lnTo>
                    <a:lnTo>
                      <a:pt x="1343" y="888"/>
                    </a:lnTo>
                    <a:lnTo>
                      <a:pt x="1351" y="880"/>
                    </a:lnTo>
                    <a:lnTo>
                      <a:pt x="1351" y="868"/>
                    </a:lnTo>
                    <a:lnTo>
                      <a:pt x="1348" y="859"/>
                    </a:lnTo>
                    <a:lnTo>
                      <a:pt x="1344" y="848"/>
                    </a:lnTo>
                    <a:lnTo>
                      <a:pt x="1342" y="837"/>
                    </a:lnTo>
                    <a:lnTo>
                      <a:pt x="1325" y="771"/>
                    </a:lnTo>
                    <a:lnTo>
                      <a:pt x="1315" y="705"/>
                    </a:lnTo>
                    <a:lnTo>
                      <a:pt x="1307" y="638"/>
                    </a:lnTo>
                    <a:lnTo>
                      <a:pt x="1307" y="571"/>
                    </a:lnTo>
                    <a:lnTo>
                      <a:pt x="1299" y="572"/>
                    </a:lnTo>
                    <a:lnTo>
                      <a:pt x="1289" y="572"/>
                    </a:lnTo>
                    <a:lnTo>
                      <a:pt x="1281" y="574"/>
                    </a:lnTo>
                    <a:lnTo>
                      <a:pt x="1272" y="575"/>
                    </a:lnTo>
                    <a:lnTo>
                      <a:pt x="1262" y="577"/>
                    </a:lnTo>
                    <a:lnTo>
                      <a:pt x="1254" y="578"/>
                    </a:lnTo>
                    <a:lnTo>
                      <a:pt x="1245" y="579"/>
                    </a:lnTo>
                    <a:lnTo>
                      <a:pt x="1237" y="582"/>
                    </a:lnTo>
                    <a:lnTo>
                      <a:pt x="1238" y="618"/>
                    </a:lnTo>
                    <a:lnTo>
                      <a:pt x="1242" y="654"/>
                    </a:lnTo>
                    <a:lnTo>
                      <a:pt x="1249" y="691"/>
                    </a:lnTo>
                    <a:lnTo>
                      <a:pt x="1258" y="726"/>
                    </a:lnTo>
                    <a:lnTo>
                      <a:pt x="1268" y="762"/>
                    </a:lnTo>
                    <a:lnTo>
                      <a:pt x="1277" y="797"/>
                    </a:lnTo>
                    <a:lnTo>
                      <a:pt x="1285" y="832"/>
                    </a:lnTo>
                    <a:lnTo>
                      <a:pt x="1292" y="868"/>
                    </a:lnTo>
                    <a:lnTo>
                      <a:pt x="1278" y="842"/>
                    </a:lnTo>
                    <a:lnTo>
                      <a:pt x="1266" y="816"/>
                    </a:lnTo>
                    <a:lnTo>
                      <a:pt x="1256" y="790"/>
                    </a:lnTo>
                    <a:lnTo>
                      <a:pt x="1245" y="763"/>
                    </a:lnTo>
                    <a:lnTo>
                      <a:pt x="1234" y="736"/>
                    </a:lnTo>
                    <a:lnTo>
                      <a:pt x="1223" y="709"/>
                    </a:lnTo>
                    <a:lnTo>
                      <a:pt x="1211" y="684"/>
                    </a:lnTo>
                    <a:lnTo>
                      <a:pt x="1199" y="657"/>
                    </a:lnTo>
                    <a:lnTo>
                      <a:pt x="1196" y="649"/>
                    </a:lnTo>
                    <a:lnTo>
                      <a:pt x="1195" y="641"/>
                    </a:lnTo>
                    <a:lnTo>
                      <a:pt x="1191" y="633"/>
                    </a:lnTo>
                    <a:lnTo>
                      <a:pt x="1186" y="625"/>
                    </a:lnTo>
                    <a:lnTo>
                      <a:pt x="1140" y="619"/>
                    </a:lnTo>
                    <a:lnTo>
                      <a:pt x="1144" y="632"/>
                    </a:lnTo>
                    <a:lnTo>
                      <a:pt x="1149" y="642"/>
                    </a:lnTo>
                    <a:lnTo>
                      <a:pt x="1155" y="654"/>
                    </a:lnTo>
                    <a:lnTo>
                      <a:pt x="1162" y="666"/>
                    </a:lnTo>
                    <a:lnTo>
                      <a:pt x="1167" y="679"/>
                    </a:lnTo>
                    <a:lnTo>
                      <a:pt x="1174" y="691"/>
                    </a:lnTo>
                    <a:lnTo>
                      <a:pt x="1179" y="703"/>
                    </a:lnTo>
                    <a:lnTo>
                      <a:pt x="1184" y="715"/>
                    </a:lnTo>
                    <a:lnTo>
                      <a:pt x="1196" y="742"/>
                    </a:lnTo>
                    <a:lnTo>
                      <a:pt x="1209" y="769"/>
                    </a:lnTo>
                    <a:lnTo>
                      <a:pt x="1222" y="795"/>
                    </a:lnTo>
                    <a:lnTo>
                      <a:pt x="1235" y="822"/>
                    </a:lnTo>
                    <a:lnTo>
                      <a:pt x="1248" y="849"/>
                    </a:lnTo>
                    <a:lnTo>
                      <a:pt x="1260" y="876"/>
                    </a:lnTo>
                    <a:lnTo>
                      <a:pt x="1270" y="904"/>
                    </a:lnTo>
                    <a:lnTo>
                      <a:pt x="1280" y="931"/>
                    </a:lnTo>
                    <a:lnTo>
                      <a:pt x="1256" y="939"/>
                    </a:lnTo>
                    <a:lnTo>
                      <a:pt x="1233" y="948"/>
                    </a:lnTo>
                    <a:lnTo>
                      <a:pt x="1209" y="961"/>
                    </a:lnTo>
                    <a:lnTo>
                      <a:pt x="1186" y="973"/>
                    </a:lnTo>
                    <a:lnTo>
                      <a:pt x="1163" y="986"/>
                    </a:lnTo>
                    <a:lnTo>
                      <a:pt x="1140" y="1000"/>
                    </a:lnTo>
                    <a:lnTo>
                      <a:pt x="1116" y="1012"/>
                    </a:lnTo>
                    <a:lnTo>
                      <a:pt x="1093" y="1022"/>
                    </a:lnTo>
                    <a:lnTo>
                      <a:pt x="1085" y="1029"/>
                    </a:lnTo>
                    <a:lnTo>
                      <a:pt x="1076" y="1034"/>
                    </a:lnTo>
                    <a:lnTo>
                      <a:pt x="1066" y="1041"/>
                    </a:lnTo>
                    <a:lnTo>
                      <a:pt x="1058" y="1048"/>
                    </a:lnTo>
                    <a:lnTo>
                      <a:pt x="1073" y="1055"/>
                    </a:lnTo>
                    <a:lnTo>
                      <a:pt x="1088" y="1061"/>
                    </a:lnTo>
                    <a:lnTo>
                      <a:pt x="1102" y="1069"/>
                    </a:lnTo>
                    <a:lnTo>
                      <a:pt x="1119" y="1076"/>
                    </a:lnTo>
                    <a:lnTo>
                      <a:pt x="1133" y="1083"/>
                    </a:lnTo>
                    <a:lnTo>
                      <a:pt x="1148" y="1090"/>
                    </a:lnTo>
                    <a:lnTo>
                      <a:pt x="1163" y="1096"/>
                    </a:lnTo>
                    <a:lnTo>
                      <a:pt x="1178" y="1103"/>
                    </a:lnTo>
                    <a:lnTo>
                      <a:pt x="1192" y="1110"/>
                    </a:lnTo>
                    <a:lnTo>
                      <a:pt x="1207" y="1118"/>
                    </a:lnTo>
                    <a:lnTo>
                      <a:pt x="1222" y="1124"/>
                    </a:lnTo>
                    <a:lnTo>
                      <a:pt x="1237" y="1132"/>
                    </a:lnTo>
                    <a:lnTo>
                      <a:pt x="1252" y="1139"/>
                    </a:lnTo>
                    <a:lnTo>
                      <a:pt x="1266" y="1147"/>
                    </a:lnTo>
                    <a:lnTo>
                      <a:pt x="1280" y="1155"/>
                    </a:lnTo>
                    <a:lnTo>
                      <a:pt x="1295" y="1163"/>
                    </a:lnTo>
                    <a:lnTo>
                      <a:pt x="1299" y="1166"/>
                    </a:lnTo>
                    <a:lnTo>
                      <a:pt x="1303" y="1170"/>
                    </a:lnTo>
                    <a:lnTo>
                      <a:pt x="1307" y="1173"/>
                    </a:lnTo>
                    <a:lnTo>
                      <a:pt x="1309" y="1177"/>
                    </a:lnTo>
                    <a:lnTo>
                      <a:pt x="1319" y="1178"/>
                    </a:lnTo>
                    <a:lnTo>
                      <a:pt x="1337" y="1174"/>
                    </a:lnTo>
                    <a:lnTo>
                      <a:pt x="1356" y="1169"/>
                    </a:lnTo>
                    <a:lnTo>
                      <a:pt x="1375" y="1163"/>
                    </a:lnTo>
                    <a:lnTo>
                      <a:pt x="1395" y="1157"/>
                    </a:lnTo>
                    <a:lnTo>
                      <a:pt x="1414" y="1153"/>
                    </a:lnTo>
                    <a:lnTo>
                      <a:pt x="1433" y="1147"/>
                    </a:lnTo>
                    <a:lnTo>
                      <a:pt x="1452" y="1145"/>
                    </a:lnTo>
                    <a:lnTo>
                      <a:pt x="1472" y="1143"/>
                    </a:lnTo>
                    <a:lnTo>
                      <a:pt x="1481" y="1145"/>
                    </a:lnTo>
                    <a:lnTo>
                      <a:pt x="1491" y="1147"/>
                    </a:lnTo>
                    <a:lnTo>
                      <a:pt x="1497" y="1153"/>
                    </a:lnTo>
                    <a:lnTo>
                      <a:pt x="1504" y="1158"/>
                    </a:lnTo>
                    <a:lnTo>
                      <a:pt x="1511" y="1163"/>
                    </a:lnTo>
                    <a:lnTo>
                      <a:pt x="1517" y="1170"/>
                    </a:lnTo>
                    <a:lnTo>
                      <a:pt x="1524" y="1177"/>
                    </a:lnTo>
                    <a:lnTo>
                      <a:pt x="1531" y="1182"/>
                    </a:lnTo>
                    <a:lnTo>
                      <a:pt x="1548" y="1210"/>
                    </a:lnTo>
                    <a:lnTo>
                      <a:pt x="1556" y="1241"/>
                    </a:lnTo>
                    <a:lnTo>
                      <a:pt x="1554" y="1273"/>
                    </a:lnTo>
                    <a:lnTo>
                      <a:pt x="1544" y="1306"/>
                    </a:lnTo>
                    <a:lnTo>
                      <a:pt x="1532" y="1331"/>
                    </a:lnTo>
                    <a:lnTo>
                      <a:pt x="1513" y="1351"/>
                    </a:lnTo>
                    <a:lnTo>
                      <a:pt x="1492" y="1367"/>
                    </a:lnTo>
                    <a:lnTo>
                      <a:pt x="1468" y="1381"/>
                    </a:lnTo>
                    <a:lnTo>
                      <a:pt x="1441" y="1393"/>
                    </a:lnTo>
                    <a:lnTo>
                      <a:pt x="1414" y="1402"/>
                    </a:lnTo>
                    <a:lnTo>
                      <a:pt x="1387" y="1413"/>
                    </a:lnTo>
                    <a:lnTo>
                      <a:pt x="1363" y="1424"/>
                    </a:lnTo>
                    <a:lnTo>
                      <a:pt x="1344" y="1432"/>
                    </a:lnTo>
                    <a:lnTo>
                      <a:pt x="1327" y="1440"/>
                    </a:lnTo>
                    <a:lnTo>
                      <a:pt x="1308" y="1448"/>
                    </a:lnTo>
                    <a:lnTo>
                      <a:pt x="1289" y="1455"/>
                    </a:lnTo>
                    <a:lnTo>
                      <a:pt x="1270" y="1463"/>
                    </a:lnTo>
                    <a:lnTo>
                      <a:pt x="1252" y="1470"/>
                    </a:lnTo>
                    <a:lnTo>
                      <a:pt x="1233" y="1476"/>
                    </a:lnTo>
                    <a:lnTo>
                      <a:pt x="1215" y="1483"/>
                    </a:lnTo>
                    <a:lnTo>
                      <a:pt x="1196" y="1491"/>
                    </a:lnTo>
                    <a:lnTo>
                      <a:pt x="1178" y="1498"/>
                    </a:lnTo>
                    <a:lnTo>
                      <a:pt x="1159" y="1504"/>
                    </a:lnTo>
                    <a:lnTo>
                      <a:pt x="1140" y="1513"/>
                    </a:lnTo>
                    <a:lnTo>
                      <a:pt x="1121" y="1519"/>
                    </a:lnTo>
                    <a:lnTo>
                      <a:pt x="1102" y="1527"/>
                    </a:lnTo>
                    <a:lnTo>
                      <a:pt x="1085" y="1535"/>
                    </a:lnTo>
                    <a:lnTo>
                      <a:pt x="1066" y="1543"/>
                    </a:lnTo>
                    <a:lnTo>
                      <a:pt x="1054" y="1547"/>
                    </a:lnTo>
                    <a:lnTo>
                      <a:pt x="1042" y="1553"/>
                    </a:lnTo>
                    <a:lnTo>
                      <a:pt x="1031" y="1558"/>
                    </a:lnTo>
                    <a:lnTo>
                      <a:pt x="1019" y="1564"/>
                    </a:lnTo>
                    <a:lnTo>
                      <a:pt x="1007" y="1570"/>
                    </a:lnTo>
                    <a:lnTo>
                      <a:pt x="995" y="1574"/>
                    </a:lnTo>
                    <a:lnTo>
                      <a:pt x="983" y="1577"/>
                    </a:lnTo>
                    <a:lnTo>
                      <a:pt x="971" y="1577"/>
                    </a:lnTo>
                    <a:lnTo>
                      <a:pt x="956" y="1574"/>
                    </a:lnTo>
                    <a:lnTo>
                      <a:pt x="943" y="1570"/>
                    </a:lnTo>
                    <a:lnTo>
                      <a:pt x="929" y="1566"/>
                    </a:lnTo>
                    <a:lnTo>
                      <a:pt x="917" y="1560"/>
                    </a:lnTo>
                    <a:lnTo>
                      <a:pt x="905" y="1551"/>
                    </a:lnTo>
                    <a:lnTo>
                      <a:pt x="896" y="1541"/>
                    </a:lnTo>
                    <a:lnTo>
                      <a:pt x="888" y="1529"/>
                    </a:lnTo>
                    <a:lnTo>
                      <a:pt x="882" y="1515"/>
                    </a:lnTo>
                    <a:lnTo>
                      <a:pt x="874" y="1509"/>
                    </a:lnTo>
                    <a:lnTo>
                      <a:pt x="865" y="1503"/>
                    </a:lnTo>
                    <a:lnTo>
                      <a:pt x="855" y="1498"/>
                    </a:lnTo>
                    <a:lnTo>
                      <a:pt x="846" y="1492"/>
                    </a:lnTo>
                    <a:lnTo>
                      <a:pt x="835" y="1488"/>
                    </a:lnTo>
                    <a:lnTo>
                      <a:pt x="827" y="1483"/>
                    </a:lnTo>
                    <a:lnTo>
                      <a:pt x="818" y="1476"/>
                    </a:lnTo>
                    <a:lnTo>
                      <a:pt x="810" y="1468"/>
                    </a:lnTo>
                    <a:lnTo>
                      <a:pt x="804" y="1467"/>
                    </a:lnTo>
                    <a:lnTo>
                      <a:pt x="799" y="1463"/>
                    </a:lnTo>
                    <a:lnTo>
                      <a:pt x="794" y="1460"/>
                    </a:lnTo>
                    <a:lnTo>
                      <a:pt x="790" y="1456"/>
                    </a:lnTo>
                    <a:lnTo>
                      <a:pt x="784" y="1452"/>
                    </a:lnTo>
                    <a:lnTo>
                      <a:pt x="779" y="1449"/>
                    </a:lnTo>
                    <a:lnTo>
                      <a:pt x="773" y="1445"/>
                    </a:lnTo>
                    <a:lnTo>
                      <a:pt x="768" y="1443"/>
                    </a:lnTo>
                    <a:lnTo>
                      <a:pt x="714" y="1410"/>
                    </a:lnTo>
                    <a:lnTo>
                      <a:pt x="458" y="1248"/>
                    </a:lnTo>
                    <a:lnTo>
                      <a:pt x="195" y="1092"/>
                    </a:lnTo>
                    <a:lnTo>
                      <a:pt x="172" y="1079"/>
                    </a:lnTo>
                    <a:lnTo>
                      <a:pt x="149" y="1064"/>
                    </a:lnTo>
                    <a:lnTo>
                      <a:pt x="126" y="1051"/>
                    </a:lnTo>
                    <a:lnTo>
                      <a:pt x="103" y="1037"/>
                    </a:lnTo>
                    <a:lnTo>
                      <a:pt x="79" y="1025"/>
                    </a:lnTo>
                    <a:lnTo>
                      <a:pt x="56" y="1012"/>
                    </a:lnTo>
                    <a:lnTo>
                      <a:pt x="34" y="998"/>
                    </a:lnTo>
                    <a:lnTo>
                      <a:pt x="9" y="986"/>
                    </a:lnTo>
                    <a:lnTo>
                      <a:pt x="0" y="977"/>
                    </a:lnTo>
                    <a:lnTo>
                      <a:pt x="74" y="959"/>
                    </a:lnTo>
                    <a:lnTo>
                      <a:pt x="277" y="926"/>
                    </a:lnTo>
                    <a:lnTo>
                      <a:pt x="279" y="924"/>
                    </a:lnTo>
                    <a:lnTo>
                      <a:pt x="301" y="709"/>
                    </a:lnTo>
                    <a:lnTo>
                      <a:pt x="305" y="685"/>
                    </a:lnTo>
                    <a:lnTo>
                      <a:pt x="307" y="661"/>
                    </a:lnTo>
                    <a:lnTo>
                      <a:pt x="311" y="637"/>
                    </a:lnTo>
                    <a:lnTo>
                      <a:pt x="318" y="613"/>
                    </a:lnTo>
                    <a:lnTo>
                      <a:pt x="320" y="610"/>
                    </a:lnTo>
                    <a:lnTo>
                      <a:pt x="322" y="609"/>
                    </a:lnTo>
                    <a:lnTo>
                      <a:pt x="325" y="609"/>
                    </a:lnTo>
                    <a:lnTo>
                      <a:pt x="328" y="609"/>
                    </a:lnTo>
                    <a:lnTo>
                      <a:pt x="345" y="613"/>
                    </a:lnTo>
                    <a:lnTo>
                      <a:pt x="363" y="617"/>
                    </a:lnTo>
                    <a:lnTo>
                      <a:pt x="379" y="622"/>
                    </a:lnTo>
                    <a:lnTo>
                      <a:pt x="396" y="626"/>
                    </a:lnTo>
                    <a:lnTo>
                      <a:pt x="412" y="632"/>
                    </a:lnTo>
                    <a:lnTo>
                      <a:pt x="428" y="637"/>
                    </a:lnTo>
                    <a:lnTo>
                      <a:pt x="446" y="642"/>
                    </a:lnTo>
                    <a:lnTo>
                      <a:pt x="462" y="646"/>
                    </a:lnTo>
                    <a:lnTo>
                      <a:pt x="478" y="652"/>
                    </a:lnTo>
                    <a:lnTo>
                      <a:pt x="495" y="657"/>
                    </a:lnTo>
                    <a:lnTo>
                      <a:pt x="512" y="662"/>
                    </a:lnTo>
                    <a:lnTo>
                      <a:pt x="528" y="668"/>
                    </a:lnTo>
                    <a:lnTo>
                      <a:pt x="545" y="672"/>
                    </a:lnTo>
                    <a:lnTo>
                      <a:pt x="561" y="677"/>
                    </a:lnTo>
                    <a:lnTo>
                      <a:pt x="579" y="681"/>
                    </a:lnTo>
                    <a:lnTo>
                      <a:pt x="596" y="685"/>
                    </a:lnTo>
                    <a:lnTo>
                      <a:pt x="607" y="689"/>
                    </a:lnTo>
                    <a:lnTo>
                      <a:pt x="618" y="693"/>
                    </a:lnTo>
                    <a:lnTo>
                      <a:pt x="628" y="697"/>
                    </a:lnTo>
                    <a:lnTo>
                      <a:pt x="639" y="701"/>
                    </a:lnTo>
                    <a:lnTo>
                      <a:pt x="649" y="707"/>
                    </a:lnTo>
                    <a:lnTo>
                      <a:pt x="657" y="712"/>
                    </a:lnTo>
                    <a:lnTo>
                      <a:pt x="663" y="720"/>
                    </a:lnTo>
                    <a:lnTo>
                      <a:pt x="669" y="731"/>
                    </a:lnTo>
                    <a:lnTo>
                      <a:pt x="666" y="760"/>
                    </a:lnTo>
                    <a:lnTo>
                      <a:pt x="659" y="791"/>
                    </a:lnTo>
                    <a:lnTo>
                      <a:pt x="651" y="822"/>
                    </a:lnTo>
                    <a:lnTo>
                      <a:pt x="645" y="853"/>
                    </a:lnTo>
                    <a:lnTo>
                      <a:pt x="600" y="861"/>
                    </a:lnTo>
                    <a:lnTo>
                      <a:pt x="596" y="869"/>
                    </a:lnTo>
                    <a:lnTo>
                      <a:pt x="594" y="879"/>
                    </a:lnTo>
                    <a:lnTo>
                      <a:pt x="588" y="887"/>
                    </a:lnTo>
                    <a:lnTo>
                      <a:pt x="579" y="888"/>
                    </a:lnTo>
                    <a:lnTo>
                      <a:pt x="569" y="887"/>
                    </a:lnTo>
                    <a:lnTo>
                      <a:pt x="571" y="877"/>
                    </a:lnTo>
                    <a:lnTo>
                      <a:pt x="572" y="868"/>
                    </a:lnTo>
                    <a:lnTo>
                      <a:pt x="571" y="859"/>
                    </a:lnTo>
                    <a:lnTo>
                      <a:pt x="565" y="853"/>
                    </a:lnTo>
                    <a:lnTo>
                      <a:pt x="556" y="846"/>
                    </a:lnTo>
                    <a:lnTo>
                      <a:pt x="547" y="838"/>
                    </a:lnTo>
                    <a:lnTo>
                      <a:pt x="538" y="829"/>
                    </a:lnTo>
                    <a:lnTo>
                      <a:pt x="536" y="817"/>
                    </a:lnTo>
                    <a:lnTo>
                      <a:pt x="540" y="790"/>
                    </a:lnTo>
                    <a:lnTo>
                      <a:pt x="544" y="765"/>
                    </a:lnTo>
                    <a:lnTo>
                      <a:pt x="548" y="738"/>
                    </a:lnTo>
                    <a:lnTo>
                      <a:pt x="553" y="712"/>
                    </a:lnTo>
                    <a:lnTo>
                      <a:pt x="532" y="705"/>
                    </a:lnTo>
                    <a:lnTo>
                      <a:pt x="510" y="697"/>
                    </a:lnTo>
                    <a:lnTo>
                      <a:pt x="490" y="689"/>
                    </a:lnTo>
                    <a:lnTo>
                      <a:pt x="469" y="683"/>
                    </a:lnTo>
                    <a:lnTo>
                      <a:pt x="447" y="675"/>
                    </a:lnTo>
                    <a:lnTo>
                      <a:pt x="426" y="668"/>
                    </a:lnTo>
                    <a:lnTo>
                      <a:pt x="403" y="662"/>
                    </a:lnTo>
                    <a:lnTo>
                      <a:pt x="381" y="657"/>
                    </a:lnTo>
                    <a:lnTo>
                      <a:pt x="426" y="692"/>
                    </a:lnTo>
                    <a:lnTo>
                      <a:pt x="395" y="906"/>
                    </a:lnTo>
                    <a:lnTo>
                      <a:pt x="393" y="907"/>
                    </a:lnTo>
                    <a:lnTo>
                      <a:pt x="393" y="908"/>
                    </a:lnTo>
                    <a:lnTo>
                      <a:pt x="393" y="910"/>
                    </a:lnTo>
                    <a:lnTo>
                      <a:pt x="393" y="911"/>
                    </a:lnTo>
                    <a:lnTo>
                      <a:pt x="415" y="908"/>
                    </a:lnTo>
                    <a:lnTo>
                      <a:pt x="435" y="906"/>
                    </a:lnTo>
                    <a:lnTo>
                      <a:pt x="457" y="903"/>
                    </a:lnTo>
                    <a:lnTo>
                      <a:pt x="478" y="900"/>
                    </a:lnTo>
                    <a:lnTo>
                      <a:pt x="500" y="899"/>
                    </a:lnTo>
                    <a:lnTo>
                      <a:pt x="522" y="897"/>
                    </a:lnTo>
                    <a:lnTo>
                      <a:pt x="544" y="896"/>
                    </a:lnTo>
                    <a:lnTo>
                      <a:pt x="565" y="895"/>
                    </a:lnTo>
                    <a:lnTo>
                      <a:pt x="564" y="907"/>
                    </a:lnTo>
                    <a:lnTo>
                      <a:pt x="563" y="919"/>
                    </a:lnTo>
                    <a:lnTo>
                      <a:pt x="559" y="932"/>
                    </a:lnTo>
                    <a:lnTo>
                      <a:pt x="553" y="943"/>
                    </a:lnTo>
                    <a:lnTo>
                      <a:pt x="309" y="979"/>
                    </a:lnTo>
                    <a:lnTo>
                      <a:pt x="297" y="981"/>
                    </a:lnTo>
                    <a:lnTo>
                      <a:pt x="283" y="982"/>
                    </a:lnTo>
                    <a:lnTo>
                      <a:pt x="271" y="983"/>
                    </a:lnTo>
                    <a:lnTo>
                      <a:pt x="258" y="985"/>
                    </a:lnTo>
                    <a:lnTo>
                      <a:pt x="246" y="986"/>
                    </a:lnTo>
                    <a:lnTo>
                      <a:pt x="232" y="989"/>
                    </a:lnTo>
                    <a:lnTo>
                      <a:pt x="220" y="991"/>
                    </a:lnTo>
                    <a:lnTo>
                      <a:pt x="208" y="994"/>
                    </a:lnTo>
                    <a:lnTo>
                      <a:pt x="219" y="1001"/>
                    </a:lnTo>
                    <a:lnTo>
                      <a:pt x="231" y="1008"/>
                    </a:lnTo>
                    <a:lnTo>
                      <a:pt x="243" y="1013"/>
                    </a:lnTo>
                    <a:lnTo>
                      <a:pt x="255" y="1018"/>
                    </a:lnTo>
                    <a:lnTo>
                      <a:pt x="267" y="1024"/>
                    </a:lnTo>
                    <a:lnTo>
                      <a:pt x="278" y="1029"/>
                    </a:lnTo>
                    <a:lnTo>
                      <a:pt x="290" y="1036"/>
                    </a:lnTo>
                    <a:lnTo>
                      <a:pt x="302" y="1041"/>
                    </a:lnTo>
                    <a:lnTo>
                      <a:pt x="322" y="1053"/>
                    </a:lnTo>
                    <a:lnTo>
                      <a:pt x="344" y="1067"/>
                    </a:lnTo>
                    <a:lnTo>
                      <a:pt x="364" y="1077"/>
                    </a:lnTo>
                    <a:lnTo>
                      <a:pt x="385" y="1090"/>
                    </a:lnTo>
                    <a:lnTo>
                      <a:pt x="407" y="1100"/>
                    </a:lnTo>
                    <a:lnTo>
                      <a:pt x="428" y="1112"/>
                    </a:lnTo>
                    <a:lnTo>
                      <a:pt x="451" y="1123"/>
                    </a:lnTo>
                    <a:lnTo>
                      <a:pt x="473" y="1134"/>
                    </a:lnTo>
                    <a:lnTo>
                      <a:pt x="494" y="1145"/>
                    </a:lnTo>
                    <a:lnTo>
                      <a:pt x="516" y="1155"/>
                    </a:lnTo>
                    <a:lnTo>
                      <a:pt x="537" y="1166"/>
                    </a:lnTo>
                    <a:lnTo>
                      <a:pt x="560" y="1178"/>
                    </a:lnTo>
                    <a:lnTo>
                      <a:pt x="581" y="1189"/>
                    </a:lnTo>
                    <a:lnTo>
                      <a:pt x="603" y="1200"/>
                    </a:lnTo>
                    <a:lnTo>
                      <a:pt x="623" y="1212"/>
                    </a:lnTo>
                    <a:lnTo>
                      <a:pt x="645" y="1224"/>
                    </a:lnTo>
                    <a:lnTo>
                      <a:pt x="663" y="1235"/>
                    </a:lnTo>
                    <a:lnTo>
                      <a:pt x="682" y="1247"/>
                    </a:lnTo>
                    <a:lnTo>
                      <a:pt x="701" y="1257"/>
                    </a:lnTo>
                    <a:lnTo>
                      <a:pt x="720" y="1269"/>
                    </a:lnTo>
                    <a:lnTo>
                      <a:pt x="739" y="1280"/>
                    </a:lnTo>
                    <a:lnTo>
                      <a:pt x="757" y="1292"/>
                    </a:lnTo>
                    <a:lnTo>
                      <a:pt x="776" y="1304"/>
                    </a:lnTo>
                    <a:lnTo>
                      <a:pt x="795" y="1316"/>
                    </a:lnTo>
                    <a:lnTo>
                      <a:pt x="744" y="1295"/>
                    </a:lnTo>
                    <a:lnTo>
                      <a:pt x="563" y="1202"/>
                    </a:lnTo>
                    <a:lnTo>
                      <a:pt x="491" y="1170"/>
                    </a:lnTo>
                    <a:lnTo>
                      <a:pt x="232" y="1048"/>
                    </a:lnTo>
                    <a:lnTo>
                      <a:pt x="224" y="1045"/>
                    </a:lnTo>
                    <a:lnTo>
                      <a:pt x="216" y="1043"/>
                    </a:lnTo>
                    <a:lnTo>
                      <a:pt x="208" y="1038"/>
                    </a:lnTo>
                    <a:lnTo>
                      <a:pt x="200" y="1036"/>
                    </a:lnTo>
                    <a:lnTo>
                      <a:pt x="192" y="1033"/>
                    </a:lnTo>
                    <a:lnTo>
                      <a:pt x="184" y="1032"/>
                    </a:lnTo>
                    <a:lnTo>
                      <a:pt x="176" y="1029"/>
                    </a:lnTo>
                    <a:lnTo>
                      <a:pt x="168" y="1028"/>
                    </a:lnTo>
                    <a:lnTo>
                      <a:pt x="175" y="1034"/>
                    </a:lnTo>
                    <a:lnTo>
                      <a:pt x="465" y="1192"/>
                    </a:lnTo>
                    <a:lnTo>
                      <a:pt x="816" y="1390"/>
                    </a:lnTo>
                    <a:lnTo>
                      <a:pt x="824" y="1394"/>
                    </a:lnTo>
                    <a:lnTo>
                      <a:pt x="833" y="1397"/>
                    </a:lnTo>
                    <a:lnTo>
                      <a:pt x="839" y="1401"/>
                    </a:lnTo>
                    <a:lnTo>
                      <a:pt x="847" y="1405"/>
                    </a:lnTo>
                    <a:lnTo>
                      <a:pt x="854" y="1409"/>
                    </a:lnTo>
                    <a:lnTo>
                      <a:pt x="861" y="1413"/>
                    </a:lnTo>
                    <a:lnTo>
                      <a:pt x="867" y="1419"/>
                    </a:lnTo>
                    <a:lnTo>
                      <a:pt x="874" y="1424"/>
                    </a:lnTo>
                    <a:lnTo>
                      <a:pt x="880" y="1408"/>
                    </a:lnTo>
                    <a:lnTo>
                      <a:pt x="882" y="1390"/>
                    </a:lnTo>
                    <a:lnTo>
                      <a:pt x="886" y="1372"/>
                    </a:lnTo>
                    <a:lnTo>
                      <a:pt x="890" y="1354"/>
                    </a:lnTo>
                    <a:lnTo>
                      <a:pt x="896" y="1337"/>
                    </a:lnTo>
                    <a:lnTo>
                      <a:pt x="902" y="1320"/>
                    </a:lnTo>
                    <a:lnTo>
                      <a:pt x="912" y="1306"/>
                    </a:lnTo>
                    <a:lnTo>
                      <a:pt x="924" y="1294"/>
                    </a:lnTo>
                    <a:lnTo>
                      <a:pt x="936" y="1283"/>
                    </a:lnTo>
                    <a:lnTo>
                      <a:pt x="948" y="1275"/>
                    </a:lnTo>
                    <a:lnTo>
                      <a:pt x="961" y="1268"/>
                    </a:lnTo>
                    <a:lnTo>
                      <a:pt x="976" y="1263"/>
                    </a:lnTo>
                    <a:lnTo>
                      <a:pt x="991" y="1259"/>
                    </a:lnTo>
                    <a:lnTo>
                      <a:pt x="1004" y="1255"/>
                    </a:lnTo>
                    <a:lnTo>
                      <a:pt x="1019" y="1252"/>
                    </a:lnTo>
                    <a:lnTo>
                      <a:pt x="1034" y="1249"/>
                    </a:lnTo>
                    <a:lnTo>
                      <a:pt x="1042" y="1193"/>
                    </a:lnTo>
                    <a:lnTo>
                      <a:pt x="1026" y="1189"/>
                    </a:lnTo>
                    <a:lnTo>
                      <a:pt x="1010" y="1188"/>
                    </a:lnTo>
                    <a:lnTo>
                      <a:pt x="992" y="1188"/>
                    </a:lnTo>
                    <a:lnTo>
                      <a:pt x="976" y="1188"/>
                    </a:lnTo>
                    <a:lnTo>
                      <a:pt x="960" y="1188"/>
                    </a:lnTo>
                    <a:lnTo>
                      <a:pt x="943" y="1188"/>
                    </a:lnTo>
                    <a:lnTo>
                      <a:pt x="927" y="1189"/>
                    </a:lnTo>
                    <a:lnTo>
                      <a:pt x="910" y="1189"/>
                    </a:lnTo>
                    <a:lnTo>
                      <a:pt x="893" y="1190"/>
                    </a:lnTo>
                    <a:lnTo>
                      <a:pt x="877" y="1190"/>
                    </a:lnTo>
                    <a:lnTo>
                      <a:pt x="861" y="1192"/>
                    </a:lnTo>
                    <a:lnTo>
                      <a:pt x="843" y="1192"/>
                    </a:lnTo>
                    <a:lnTo>
                      <a:pt x="827" y="1192"/>
                    </a:lnTo>
                    <a:lnTo>
                      <a:pt x="810" y="1192"/>
                    </a:lnTo>
                    <a:lnTo>
                      <a:pt x="794" y="1192"/>
                    </a:lnTo>
                    <a:lnTo>
                      <a:pt x="777" y="1190"/>
                    </a:lnTo>
                    <a:lnTo>
                      <a:pt x="760" y="1189"/>
                    </a:lnTo>
                    <a:lnTo>
                      <a:pt x="755" y="1188"/>
                    </a:lnTo>
                    <a:lnTo>
                      <a:pt x="752" y="1184"/>
                    </a:lnTo>
                    <a:lnTo>
                      <a:pt x="751" y="1178"/>
                    </a:lnTo>
                    <a:lnTo>
                      <a:pt x="748" y="1174"/>
                    </a:lnTo>
                    <a:lnTo>
                      <a:pt x="752" y="1161"/>
                    </a:lnTo>
                    <a:lnTo>
                      <a:pt x="757" y="1149"/>
                    </a:lnTo>
                    <a:lnTo>
                      <a:pt x="765" y="1138"/>
                    </a:lnTo>
                    <a:lnTo>
                      <a:pt x="773" y="1127"/>
                    </a:lnTo>
                    <a:lnTo>
                      <a:pt x="783" y="1116"/>
                    </a:lnTo>
                    <a:lnTo>
                      <a:pt x="790" y="1106"/>
                    </a:lnTo>
                    <a:lnTo>
                      <a:pt x="795" y="1094"/>
                    </a:lnTo>
                    <a:lnTo>
                      <a:pt x="799" y="1080"/>
                    </a:lnTo>
                    <a:lnTo>
                      <a:pt x="798" y="1077"/>
                    </a:lnTo>
                    <a:lnTo>
                      <a:pt x="784" y="1077"/>
                    </a:lnTo>
                    <a:lnTo>
                      <a:pt x="771" y="1077"/>
                    </a:lnTo>
                    <a:lnTo>
                      <a:pt x="756" y="1077"/>
                    </a:lnTo>
                    <a:lnTo>
                      <a:pt x="743" y="1076"/>
                    </a:lnTo>
                    <a:lnTo>
                      <a:pt x="729" y="1076"/>
                    </a:lnTo>
                    <a:lnTo>
                      <a:pt x="716" y="1075"/>
                    </a:lnTo>
                    <a:lnTo>
                      <a:pt x="701" y="1073"/>
                    </a:lnTo>
                    <a:lnTo>
                      <a:pt x="688" y="1072"/>
                    </a:lnTo>
                    <a:lnTo>
                      <a:pt x="674" y="1071"/>
                    </a:lnTo>
                    <a:lnTo>
                      <a:pt x="659" y="1069"/>
                    </a:lnTo>
                    <a:lnTo>
                      <a:pt x="646" y="1068"/>
                    </a:lnTo>
                    <a:lnTo>
                      <a:pt x="631" y="1065"/>
                    </a:lnTo>
                    <a:lnTo>
                      <a:pt x="618" y="1064"/>
                    </a:lnTo>
                    <a:lnTo>
                      <a:pt x="604" y="1063"/>
                    </a:lnTo>
                    <a:lnTo>
                      <a:pt x="589" y="1060"/>
                    </a:lnTo>
                    <a:lnTo>
                      <a:pt x="576" y="1059"/>
                    </a:lnTo>
                    <a:lnTo>
                      <a:pt x="576" y="1057"/>
                    </a:lnTo>
                    <a:lnTo>
                      <a:pt x="576" y="1056"/>
                    </a:lnTo>
                    <a:lnTo>
                      <a:pt x="576" y="1055"/>
                    </a:lnTo>
                    <a:lnTo>
                      <a:pt x="576" y="1053"/>
                    </a:lnTo>
                    <a:lnTo>
                      <a:pt x="592" y="1055"/>
                    </a:lnTo>
                    <a:lnTo>
                      <a:pt x="608" y="1056"/>
                    </a:lnTo>
                    <a:lnTo>
                      <a:pt x="624" y="1057"/>
                    </a:lnTo>
                    <a:lnTo>
                      <a:pt x="641" y="1059"/>
                    </a:lnTo>
                    <a:lnTo>
                      <a:pt x="657" y="1059"/>
                    </a:lnTo>
                    <a:lnTo>
                      <a:pt x="671" y="1060"/>
                    </a:lnTo>
                    <a:lnTo>
                      <a:pt x="688" y="1060"/>
                    </a:lnTo>
                    <a:lnTo>
                      <a:pt x="704" y="1060"/>
                    </a:lnTo>
                    <a:lnTo>
                      <a:pt x="720" y="1060"/>
                    </a:lnTo>
                    <a:lnTo>
                      <a:pt x="736" y="1061"/>
                    </a:lnTo>
                    <a:lnTo>
                      <a:pt x="752" y="1063"/>
                    </a:lnTo>
                    <a:lnTo>
                      <a:pt x="768" y="1063"/>
                    </a:lnTo>
                    <a:lnTo>
                      <a:pt x="784" y="1065"/>
                    </a:lnTo>
                    <a:lnTo>
                      <a:pt x="800" y="1067"/>
                    </a:lnTo>
                    <a:lnTo>
                      <a:pt x="816" y="1069"/>
                    </a:lnTo>
                    <a:lnTo>
                      <a:pt x="833" y="1072"/>
                    </a:lnTo>
                    <a:lnTo>
                      <a:pt x="845" y="1077"/>
                    </a:lnTo>
                    <a:lnTo>
                      <a:pt x="841" y="1088"/>
                    </a:lnTo>
                    <a:lnTo>
                      <a:pt x="837" y="1100"/>
                    </a:lnTo>
                    <a:lnTo>
                      <a:pt x="831" y="1111"/>
                    </a:lnTo>
                    <a:lnTo>
                      <a:pt x="826" y="1122"/>
                    </a:lnTo>
                    <a:lnTo>
                      <a:pt x="819" y="1132"/>
                    </a:lnTo>
                    <a:lnTo>
                      <a:pt x="812" y="1142"/>
                    </a:lnTo>
                    <a:lnTo>
                      <a:pt x="807" y="1153"/>
                    </a:lnTo>
                    <a:lnTo>
                      <a:pt x="800" y="1163"/>
                    </a:lnTo>
                    <a:lnTo>
                      <a:pt x="818" y="1165"/>
                    </a:lnTo>
                    <a:lnTo>
                      <a:pt x="835" y="1166"/>
                    </a:lnTo>
                    <a:lnTo>
                      <a:pt x="853" y="1166"/>
                    </a:lnTo>
                    <a:lnTo>
                      <a:pt x="870" y="1167"/>
                    </a:lnTo>
                    <a:lnTo>
                      <a:pt x="888" y="1166"/>
                    </a:lnTo>
                    <a:lnTo>
                      <a:pt x="905" y="1166"/>
                    </a:lnTo>
                    <a:lnTo>
                      <a:pt x="923" y="1166"/>
                    </a:lnTo>
                    <a:lnTo>
                      <a:pt x="940" y="1165"/>
                    </a:lnTo>
                    <a:lnTo>
                      <a:pt x="957" y="1165"/>
                    </a:lnTo>
                    <a:lnTo>
                      <a:pt x="975" y="1163"/>
                    </a:lnTo>
                    <a:lnTo>
                      <a:pt x="992" y="1163"/>
                    </a:lnTo>
                    <a:lnTo>
                      <a:pt x="1010" y="1163"/>
                    </a:lnTo>
                    <a:lnTo>
                      <a:pt x="1027" y="1163"/>
                    </a:lnTo>
                    <a:lnTo>
                      <a:pt x="1046" y="1165"/>
                    </a:lnTo>
                    <a:lnTo>
                      <a:pt x="1064" y="1166"/>
                    </a:lnTo>
                    <a:lnTo>
                      <a:pt x="1081" y="1167"/>
                    </a:lnTo>
                    <a:lnTo>
                      <a:pt x="1093" y="1171"/>
                    </a:lnTo>
                    <a:lnTo>
                      <a:pt x="1090" y="1188"/>
                    </a:lnTo>
                    <a:lnTo>
                      <a:pt x="1085" y="1204"/>
                    </a:lnTo>
                    <a:lnTo>
                      <a:pt x="1078" y="1220"/>
                    </a:lnTo>
                    <a:lnTo>
                      <a:pt x="1074" y="1236"/>
                    </a:lnTo>
                    <a:lnTo>
                      <a:pt x="1097" y="1233"/>
                    </a:lnTo>
                    <a:lnTo>
                      <a:pt x="1121" y="1229"/>
                    </a:lnTo>
                    <a:lnTo>
                      <a:pt x="1144" y="1224"/>
                    </a:lnTo>
                    <a:lnTo>
                      <a:pt x="1167" y="1218"/>
                    </a:lnTo>
                    <a:lnTo>
                      <a:pt x="1191" y="1213"/>
                    </a:lnTo>
                    <a:lnTo>
                      <a:pt x="1214" y="1208"/>
                    </a:lnTo>
                    <a:lnTo>
                      <a:pt x="1237" y="1201"/>
                    </a:lnTo>
                    <a:lnTo>
                      <a:pt x="1260" y="1194"/>
                    </a:lnTo>
                    <a:lnTo>
                      <a:pt x="1254" y="1189"/>
                    </a:lnTo>
                    <a:lnTo>
                      <a:pt x="1249" y="1184"/>
                    </a:lnTo>
                    <a:lnTo>
                      <a:pt x="1243" y="1179"/>
                    </a:lnTo>
                    <a:lnTo>
                      <a:pt x="1237" y="1175"/>
                    </a:lnTo>
                    <a:lnTo>
                      <a:pt x="1230" y="1173"/>
                    </a:lnTo>
                    <a:lnTo>
                      <a:pt x="1223" y="1169"/>
                    </a:lnTo>
                    <a:lnTo>
                      <a:pt x="1215" y="1166"/>
                    </a:lnTo>
                    <a:lnTo>
                      <a:pt x="1209" y="1162"/>
                    </a:lnTo>
                    <a:lnTo>
                      <a:pt x="1120" y="1122"/>
                    </a:lnTo>
                    <a:lnTo>
                      <a:pt x="760" y="944"/>
                    </a:lnTo>
                    <a:lnTo>
                      <a:pt x="740" y="931"/>
                    </a:lnTo>
                    <a:lnTo>
                      <a:pt x="718" y="924"/>
                    </a:lnTo>
                    <a:lnTo>
                      <a:pt x="697" y="923"/>
                    </a:lnTo>
                    <a:lnTo>
                      <a:pt x="675" y="924"/>
                    </a:lnTo>
                    <a:lnTo>
                      <a:pt x="653" y="928"/>
                    </a:lnTo>
                    <a:lnTo>
                      <a:pt x="631" y="934"/>
                    </a:lnTo>
                    <a:lnTo>
                      <a:pt x="610" y="936"/>
                    </a:lnTo>
                    <a:lnTo>
                      <a:pt x="588" y="938"/>
                    </a:lnTo>
                    <a:lnTo>
                      <a:pt x="588" y="924"/>
                    </a:lnTo>
                    <a:lnTo>
                      <a:pt x="588" y="911"/>
                    </a:lnTo>
                    <a:lnTo>
                      <a:pt x="592" y="897"/>
                    </a:lnTo>
                    <a:lnTo>
                      <a:pt x="600" y="888"/>
                    </a:lnTo>
                    <a:lnTo>
                      <a:pt x="614" y="889"/>
                    </a:lnTo>
                    <a:lnTo>
                      <a:pt x="628" y="888"/>
                    </a:lnTo>
                    <a:lnTo>
                      <a:pt x="641" y="887"/>
                    </a:lnTo>
                    <a:lnTo>
                      <a:pt x="654" y="884"/>
                    </a:lnTo>
                    <a:lnTo>
                      <a:pt x="667" y="883"/>
                    </a:lnTo>
                    <a:lnTo>
                      <a:pt x="681" y="881"/>
                    </a:lnTo>
                    <a:lnTo>
                      <a:pt x="694" y="880"/>
                    </a:lnTo>
                    <a:lnTo>
                      <a:pt x="708" y="881"/>
                    </a:lnTo>
                    <a:lnTo>
                      <a:pt x="717" y="887"/>
                    </a:lnTo>
                    <a:lnTo>
                      <a:pt x="729" y="892"/>
                    </a:lnTo>
                    <a:lnTo>
                      <a:pt x="740" y="897"/>
                    </a:lnTo>
                    <a:lnTo>
                      <a:pt x="752" y="900"/>
                    </a:lnTo>
                    <a:lnTo>
                      <a:pt x="764" y="904"/>
                    </a:lnTo>
                    <a:lnTo>
                      <a:pt x="776" y="908"/>
                    </a:lnTo>
                    <a:lnTo>
                      <a:pt x="788" y="911"/>
                    </a:lnTo>
                    <a:lnTo>
                      <a:pt x="800" y="915"/>
                    </a:lnTo>
                    <a:lnTo>
                      <a:pt x="794" y="903"/>
                    </a:lnTo>
                    <a:lnTo>
                      <a:pt x="784" y="891"/>
                    </a:lnTo>
                    <a:lnTo>
                      <a:pt x="777" y="877"/>
                    </a:lnTo>
                    <a:lnTo>
                      <a:pt x="775" y="864"/>
                    </a:lnTo>
                    <a:lnTo>
                      <a:pt x="776" y="852"/>
                    </a:lnTo>
                    <a:lnTo>
                      <a:pt x="780" y="842"/>
                    </a:lnTo>
                    <a:lnTo>
                      <a:pt x="786" y="833"/>
                    </a:lnTo>
                    <a:lnTo>
                      <a:pt x="792" y="825"/>
                    </a:lnTo>
                    <a:lnTo>
                      <a:pt x="799" y="817"/>
                    </a:lnTo>
                    <a:lnTo>
                      <a:pt x="807" y="810"/>
                    </a:lnTo>
                    <a:lnTo>
                      <a:pt x="816" y="803"/>
                    </a:lnTo>
                    <a:lnTo>
                      <a:pt x="824" y="797"/>
                    </a:lnTo>
                    <a:lnTo>
                      <a:pt x="804" y="771"/>
                    </a:lnTo>
                    <a:lnTo>
                      <a:pt x="786" y="746"/>
                    </a:lnTo>
                    <a:lnTo>
                      <a:pt x="768" y="718"/>
                    </a:lnTo>
                    <a:lnTo>
                      <a:pt x="752" y="689"/>
                    </a:lnTo>
                    <a:lnTo>
                      <a:pt x="735" y="661"/>
                    </a:lnTo>
                    <a:lnTo>
                      <a:pt x="718" y="633"/>
                    </a:lnTo>
                    <a:lnTo>
                      <a:pt x="701" y="606"/>
                    </a:lnTo>
                    <a:lnTo>
                      <a:pt x="683" y="579"/>
                    </a:lnTo>
                    <a:lnTo>
                      <a:pt x="700" y="571"/>
                    </a:lnTo>
                    <a:lnTo>
                      <a:pt x="714" y="563"/>
                    </a:lnTo>
                    <a:lnTo>
                      <a:pt x="730" y="556"/>
                    </a:lnTo>
                    <a:lnTo>
                      <a:pt x="747" y="550"/>
                    </a:lnTo>
                    <a:lnTo>
                      <a:pt x="763" y="543"/>
                    </a:lnTo>
                    <a:lnTo>
                      <a:pt x="779" y="538"/>
                    </a:lnTo>
                    <a:lnTo>
                      <a:pt x="795" y="531"/>
                    </a:lnTo>
                    <a:lnTo>
                      <a:pt x="811" y="525"/>
                    </a:lnTo>
                    <a:lnTo>
                      <a:pt x="827" y="520"/>
                    </a:lnTo>
                    <a:lnTo>
                      <a:pt x="843" y="515"/>
                    </a:lnTo>
                    <a:lnTo>
                      <a:pt x="859" y="509"/>
                    </a:lnTo>
                    <a:lnTo>
                      <a:pt x="876" y="505"/>
                    </a:lnTo>
                    <a:lnTo>
                      <a:pt x="892" y="500"/>
                    </a:lnTo>
                    <a:lnTo>
                      <a:pt x="909" y="495"/>
                    </a:lnTo>
                    <a:lnTo>
                      <a:pt x="925" y="491"/>
                    </a:lnTo>
                    <a:lnTo>
                      <a:pt x="941" y="485"/>
                    </a:lnTo>
                    <a:lnTo>
                      <a:pt x="955" y="482"/>
                    </a:lnTo>
                    <a:lnTo>
                      <a:pt x="970" y="478"/>
                    </a:lnTo>
                    <a:lnTo>
                      <a:pt x="983" y="473"/>
                    </a:lnTo>
                    <a:lnTo>
                      <a:pt x="998" y="469"/>
                    </a:lnTo>
                    <a:lnTo>
                      <a:pt x="1011" y="465"/>
                    </a:lnTo>
                    <a:lnTo>
                      <a:pt x="1026" y="462"/>
                    </a:lnTo>
                    <a:lnTo>
                      <a:pt x="1039" y="462"/>
                    </a:lnTo>
                    <a:lnTo>
                      <a:pt x="1054" y="465"/>
                    </a:lnTo>
                    <a:lnTo>
                      <a:pt x="1064" y="480"/>
                    </a:lnTo>
                    <a:lnTo>
                      <a:pt x="1072" y="495"/>
                    </a:lnTo>
                    <a:lnTo>
                      <a:pt x="1081" y="509"/>
                    </a:lnTo>
                    <a:lnTo>
                      <a:pt x="1090" y="524"/>
                    </a:lnTo>
                    <a:lnTo>
                      <a:pt x="1098" y="539"/>
                    </a:lnTo>
                    <a:lnTo>
                      <a:pt x="1108" y="555"/>
                    </a:lnTo>
                    <a:lnTo>
                      <a:pt x="1115" y="570"/>
                    </a:lnTo>
                    <a:lnTo>
                      <a:pt x="1121" y="586"/>
                    </a:lnTo>
                    <a:lnTo>
                      <a:pt x="1131" y="585"/>
                    </a:lnTo>
                    <a:lnTo>
                      <a:pt x="1140" y="582"/>
                    </a:lnTo>
                    <a:lnTo>
                      <a:pt x="1148" y="579"/>
                    </a:lnTo>
                    <a:lnTo>
                      <a:pt x="1158" y="574"/>
                    </a:lnTo>
                    <a:lnTo>
                      <a:pt x="1167" y="570"/>
                    </a:lnTo>
                    <a:lnTo>
                      <a:pt x="1176" y="564"/>
                    </a:lnTo>
                    <a:lnTo>
                      <a:pt x="1184" y="560"/>
                    </a:lnTo>
                    <a:lnTo>
                      <a:pt x="1194" y="556"/>
                    </a:lnTo>
                    <a:lnTo>
                      <a:pt x="1214" y="550"/>
                    </a:lnTo>
                    <a:lnTo>
                      <a:pt x="1234" y="543"/>
                    </a:lnTo>
                    <a:lnTo>
                      <a:pt x="1254" y="536"/>
                    </a:lnTo>
                    <a:lnTo>
                      <a:pt x="1274" y="529"/>
                    </a:lnTo>
                    <a:lnTo>
                      <a:pt x="1295" y="524"/>
                    </a:lnTo>
                    <a:lnTo>
                      <a:pt x="1315" y="519"/>
                    </a:lnTo>
                    <a:lnTo>
                      <a:pt x="1335" y="512"/>
                    </a:lnTo>
                    <a:lnTo>
                      <a:pt x="1355" y="507"/>
                    </a:lnTo>
                    <a:lnTo>
                      <a:pt x="1355" y="503"/>
                    </a:lnTo>
                    <a:lnTo>
                      <a:pt x="1354" y="499"/>
                    </a:lnTo>
                    <a:lnTo>
                      <a:pt x="1352" y="495"/>
                    </a:lnTo>
                    <a:lnTo>
                      <a:pt x="1350" y="491"/>
                    </a:lnTo>
                    <a:lnTo>
                      <a:pt x="1339" y="492"/>
                    </a:lnTo>
                    <a:lnTo>
                      <a:pt x="1328" y="493"/>
                    </a:lnTo>
                    <a:lnTo>
                      <a:pt x="1317" y="495"/>
                    </a:lnTo>
                    <a:lnTo>
                      <a:pt x="1305" y="495"/>
                    </a:lnTo>
                    <a:lnTo>
                      <a:pt x="1295" y="493"/>
                    </a:lnTo>
                    <a:lnTo>
                      <a:pt x="1284" y="491"/>
                    </a:lnTo>
                    <a:lnTo>
                      <a:pt x="1274" y="485"/>
                    </a:lnTo>
                    <a:lnTo>
                      <a:pt x="1266" y="477"/>
                    </a:lnTo>
                    <a:lnTo>
                      <a:pt x="1252" y="452"/>
                    </a:lnTo>
                    <a:lnTo>
                      <a:pt x="1243" y="423"/>
                    </a:lnTo>
                    <a:lnTo>
                      <a:pt x="1237" y="397"/>
                    </a:lnTo>
                    <a:lnTo>
                      <a:pt x="1227" y="371"/>
                    </a:lnTo>
                    <a:lnTo>
                      <a:pt x="1222" y="370"/>
                    </a:lnTo>
                    <a:lnTo>
                      <a:pt x="1217" y="368"/>
                    </a:lnTo>
                    <a:lnTo>
                      <a:pt x="1211" y="367"/>
                    </a:lnTo>
                    <a:lnTo>
                      <a:pt x="1206" y="366"/>
                    </a:lnTo>
                    <a:lnTo>
                      <a:pt x="1200" y="366"/>
                    </a:lnTo>
                    <a:lnTo>
                      <a:pt x="1195" y="363"/>
                    </a:lnTo>
                    <a:lnTo>
                      <a:pt x="1190" y="360"/>
                    </a:lnTo>
                    <a:lnTo>
                      <a:pt x="1186" y="356"/>
                    </a:lnTo>
                    <a:lnTo>
                      <a:pt x="1182" y="321"/>
                    </a:lnTo>
                    <a:lnTo>
                      <a:pt x="1184" y="286"/>
                    </a:lnTo>
                    <a:lnTo>
                      <a:pt x="1191" y="250"/>
                    </a:lnTo>
                    <a:lnTo>
                      <a:pt x="1199" y="214"/>
                    </a:lnTo>
                    <a:lnTo>
                      <a:pt x="1188" y="192"/>
                    </a:lnTo>
                    <a:lnTo>
                      <a:pt x="1176" y="172"/>
                    </a:lnTo>
                    <a:lnTo>
                      <a:pt x="1168" y="151"/>
                    </a:lnTo>
                    <a:lnTo>
                      <a:pt x="1168" y="128"/>
                    </a:lnTo>
                    <a:lnTo>
                      <a:pt x="1171" y="110"/>
                    </a:lnTo>
                    <a:lnTo>
                      <a:pt x="1178" y="94"/>
                    </a:lnTo>
                    <a:lnTo>
                      <a:pt x="1184" y="81"/>
                    </a:lnTo>
                    <a:lnTo>
                      <a:pt x="1194" y="68"/>
                    </a:lnTo>
                    <a:lnTo>
                      <a:pt x="1205" y="55"/>
                    </a:lnTo>
                    <a:lnTo>
                      <a:pt x="1217" y="45"/>
                    </a:lnTo>
                    <a:lnTo>
                      <a:pt x="1230" y="34"/>
                    </a:lnTo>
                    <a:lnTo>
                      <a:pt x="1243" y="25"/>
                    </a:lnTo>
                    <a:lnTo>
                      <a:pt x="1256" y="19"/>
                    </a:lnTo>
                    <a:lnTo>
                      <a:pt x="1269" y="14"/>
                    </a:lnTo>
                    <a:lnTo>
                      <a:pt x="1282" y="10"/>
                    </a:lnTo>
                    <a:lnTo>
                      <a:pt x="1296" y="8"/>
                    </a:lnTo>
                    <a:lnTo>
                      <a:pt x="1309" y="8"/>
                    </a:lnTo>
                    <a:lnTo>
                      <a:pt x="1323" y="10"/>
                    </a:lnTo>
                    <a:lnTo>
                      <a:pt x="1336" y="14"/>
                    </a:lnTo>
                    <a:lnTo>
                      <a:pt x="1348" y="21"/>
                    </a:lnTo>
                    <a:lnTo>
                      <a:pt x="1355" y="19"/>
                    </a:lnTo>
                    <a:lnTo>
                      <a:pt x="1362" y="18"/>
                    </a:lnTo>
                    <a:lnTo>
                      <a:pt x="1368" y="15"/>
                    </a:lnTo>
                    <a:lnTo>
                      <a:pt x="1375" y="12"/>
                    </a:lnTo>
                    <a:lnTo>
                      <a:pt x="1382" y="10"/>
                    </a:lnTo>
                    <a:lnTo>
                      <a:pt x="1389" y="6"/>
                    </a:lnTo>
                    <a:lnTo>
                      <a:pt x="1395" y="4"/>
                    </a:lnTo>
                    <a:lnTo>
                      <a:pt x="1402" y="3"/>
                    </a:lnTo>
                    <a:lnTo>
                      <a:pt x="1429" y="0"/>
                    </a:lnTo>
                    <a:lnTo>
                      <a:pt x="1456" y="2"/>
                    </a:lnTo>
                    <a:lnTo>
                      <a:pt x="1484" y="6"/>
                    </a:lnTo>
                    <a:lnTo>
                      <a:pt x="1511" y="14"/>
                    </a:lnTo>
                    <a:lnTo>
                      <a:pt x="1538" y="23"/>
                    </a:lnTo>
                    <a:lnTo>
                      <a:pt x="1563" y="34"/>
                    </a:lnTo>
                    <a:lnTo>
                      <a:pt x="1587" y="46"/>
                    </a:lnTo>
                    <a:lnTo>
                      <a:pt x="1610" y="61"/>
                    </a:lnTo>
                    <a:lnTo>
                      <a:pt x="1628" y="72"/>
                    </a:lnTo>
                    <a:lnTo>
                      <a:pt x="1644" y="86"/>
                    </a:lnTo>
                    <a:lnTo>
                      <a:pt x="1658" y="101"/>
                    </a:lnTo>
                    <a:lnTo>
                      <a:pt x="1671" y="119"/>
                    </a:lnTo>
                    <a:lnTo>
                      <a:pt x="1683" y="137"/>
                    </a:lnTo>
                    <a:lnTo>
                      <a:pt x="1693" y="156"/>
                    </a:lnTo>
                    <a:lnTo>
                      <a:pt x="1703" y="176"/>
                    </a:lnTo>
                    <a:lnTo>
                      <a:pt x="1711" y="196"/>
                    </a:lnTo>
                    <a:lnTo>
                      <a:pt x="1716" y="218"/>
                    </a:lnTo>
                    <a:lnTo>
                      <a:pt x="1720" y="239"/>
                    </a:lnTo>
                    <a:lnTo>
                      <a:pt x="1722" y="264"/>
                    </a:lnTo>
                    <a:lnTo>
                      <a:pt x="1719" y="286"/>
                    </a:lnTo>
                    <a:lnTo>
                      <a:pt x="1713" y="309"/>
                    </a:lnTo>
                    <a:lnTo>
                      <a:pt x="1705" y="331"/>
                    </a:lnTo>
                    <a:lnTo>
                      <a:pt x="1693" y="351"/>
                    </a:lnTo>
                    <a:lnTo>
                      <a:pt x="1679" y="367"/>
                    </a:lnTo>
                    <a:lnTo>
                      <a:pt x="1672" y="374"/>
                    </a:lnTo>
                    <a:lnTo>
                      <a:pt x="1664" y="380"/>
                    </a:lnTo>
                    <a:lnTo>
                      <a:pt x="1656" y="387"/>
                    </a:lnTo>
                    <a:lnTo>
                      <a:pt x="1648" y="393"/>
                    </a:lnTo>
                    <a:lnTo>
                      <a:pt x="1638" y="398"/>
                    </a:lnTo>
                    <a:lnTo>
                      <a:pt x="1629" y="402"/>
                    </a:lnTo>
                    <a:lnTo>
                      <a:pt x="1619" y="406"/>
                    </a:lnTo>
                    <a:lnTo>
                      <a:pt x="1611" y="410"/>
                    </a:lnTo>
                    <a:lnTo>
                      <a:pt x="1622" y="485"/>
                    </a:lnTo>
                    <a:lnTo>
                      <a:pt x="1636" y="496"/>
                    </a:lnTo>
                    <a:lnTo>
                      <a:pt x="1649" y="507"/>
                    </a:lnTo>
                    <a:lnTo>
                      <a:pt x="1664" y="516"/>
                    </a:lnTo>
                    <a:lnTo>
                      <a:pt x="1677" y="525"/>
                    </a:lnTo>
                    <a:lnTo>
                      <a:pt x="1692" y="534"/>
                    </a:lnTo>
                    <a:lnTo>
                      <a:pt x="1707" y="543"/>
                    </a:lnTo>
                    <a:lnTo>
                      <a:pt x="1722" y="552"/>
                    </a:lnTo>
                    <a:lnTo>
                      <a:pt x="1736" y="562"/>
                    </a:lnTo>
                    <a:lnTo>
                      <a:pt x="1719" y="566"/>
                    </a:lnTo>
                    <a:lnTo>
                      <a:pt x="1700" y="571"/>
                    </a:lnTo>
                    <a:lnTo>
                      <a:pt x="1683" y="578"/>
                    </a:lnTo>
                    <a:lnTo>
                      <a:pt x="1664" y="585"/>
                    </a:lnTo>
                    <a:lnTo>
                      <a:pt x="1646" y="591"/>
                    </a:lnTo>
                    <a:lnTo>
                      <a:pt x="1628" y="599"/>
                    </a:lnTo>
                    <a:lnTo>
                      <a:pt x="1610" y="607"/>
                    </a:lnTo>
                    <a:lnTo>
                      <a:pt x="1593" y="61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0" name="Freeform 42"/>
              <p:cNvSpPr>
                <a:spLocks/>
              </p:cNvSpPr>
              <p:nvPr/>
            </p:nvSpPr>
            <p:spPr bwMode="auto">
              <a:xfrm>
                <a:off x="1639888" y="2592388"/>
                <a:ext cx="207963" cy="57150"/>
              </a:xfrm>
              <a:custGeom>
                <a:avLst/>
                <a:gdLst>
                  <a:gd name="T0" fmla="*/ 0 w 262"/>
                  <a:gd name="T1" fmla="*/ 63 h 73"/>
                  <a:gd name="T2" fmla="*/ 14 w 262"/>
                  <a:gd name="T3" fmla="*/ 47 h 73"/>
                  <a:gd name="T4" fmla="*/ 30 w 262"/>
                  <a:gd name="T5" fmla="*/ 32 h 73"/>
                  <a:gd name="T6" fmla="*/ 49 w 262"/>
                  <a:gd name="T7" fmla="*/ 20 h 73"/>
                  <a:gd name="T8" fmla="*/ 69 w 262"/>
                  <a:gd name="T9" fmla="*/ 11 h 73"/>
                  <a:gd name="T10" fmla="*/ 89 w 262"/>
                  <a:gd name="T11" fmla="*/ 4 h 73"/>
                  <a:gd name="T12" fmla="*/ 111 w 262"/>
                  <a:gd name="T13" fmla="*/ 0 h 73"/>
                  <a:gd name="T14" fmla="*/ 132 w 262"/>
                  <a:gd name="T15" fmla="*/ 1 h 73"/>
                  <a:gd name="T16" fmla="*/ 154 w 262"/>
                  <a:gd name="T17" fmla="*/ 5 h 73"/>
                  <a:gd name="T18" fmla="*/ 170 w 262"/>
                  <a:gd name="T19" fmla="*/ 11 h 73"/>
                  <a:gd name="T20" fmla="*/ 184 w 262"/>
                  <a:gd name="T21" fmla="*/ 18 h 73"/>
                  <a:gd name="T22" fmla="*/ 199 w 262"/>
                  <a:gd name="T23" fmla="*/ 24 h 73"/>
                  <a:gd name="T24" fmla="*/ 213 w 262"/>
                  <a:gd name="T25" fmla="*/ 32 h 73"/>
                  <a:gd name="T26" fmla="*/ 226 w 262"/>
                  <a:gd name="T27" fmla="*/ 40 h 73"/>
                  <a:gd name="T28" fmla="*/ 239 w 262"/>
                  <a:gd name="T29" fmla="*/ 50 h 73"/>
                  <a:gd name="T30" fmla="*/ 252 w 262"/>
                  <a:gd name="T31" fmla="*/ 60 h 73"/>
                  <a:gd name="T32" fmla="*/ 262 w 262"/>
                  <a:gd name="T33" fmla="*/ 73 h 73"/>
                  <a:gd name="T34" fmla="*/ 246 w 262"/>
                  <a:gd name="T35" fmla="*/ 66 h 73"/>
                  <a:gd name="T36" fmla="*/ 230 w 262"/>
                  <a:gd name="T37" fmla="*/ 60 h 73"/>
                  <a:gd name="T38" fmla="*/ 213 w 262"/>
                  <a:gd name="T39" fmla="*/ 56 h 73"/>
                  <a:gd name="T40" fmla="*/ 197 w 262"/>
                  <a:gd name="T41" fmla="*/ 52 h 73"/>
                  <a:gd name="T42" fmla="*/ 179 w 262"/>
                  <a:gd name="T43" fmla="*/ 50 h 73"/>
                  <a:gd name="T44" fmla="*/ 163 w 262"/>
                  <a:gd name="T45" fmla="*/ 48 h 73"/>
                  <a:gd name="T46" fmla="*/ 147 w 262"/>
                  <a:gd name="T47" fmla="*/ 47 h 73"/>
                  <a:gd name="T48" fmla="*/ 129 w 262"/>
                  <a:gd name="T49" fmla="*/ 47 h 73"/>
                  <a:gd name="T50" fmla="*/ 113 w 262"/>
                  <a:gd name="T51" fmla="*/ 47 h 73"/>
                  <a:gd name="T52" fmla="*/ 97 w 262"/>
                  <a:gd name="T53" fmla="*/ 48 h 73"/>
                  <a:gd name="T54" fmla="*/ 81 w 262"/>
                  <a:gd name="T55" fmla="*/ 50 h 73"/>
                  <a:gd name="T56" fmla="*/ 64 w 262"/>
                  <a:gd name="T57" fmla="*/ 51 h 73"/>
                  <a:gd name="T58" fmla="*/ 47 w 262"/>
                  <a:gd name="T59" fmla="*/ 54 h 73"/>
                  <a:gd name="T60" fmla="*/ 33 w 262"/>
                  <a:gd name="T61" fmla="*/ 56 h 73"/>
                  <a:gd name="T62" fmla="*/ 17 w 262"/>
                  <a:gd name="T63" fmla="*/ 59 h 73"/>
                  <a:gd name="T64" fmla="*/ 0 w 262"/>
                  <a:gd name="T65" fmla="*/ 63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62" h="73">
                    <a:moveTo>
                      <a:pt x="0" y="63"/>
                    </a:moveTo>
                    <a:lnTo>
                      <a:pt x="14" y="47"/>
                    </a:lnTo>
                    <a:lnTo>
                      <a:pt x="30" y="32"/>
                    </a:lnTo>
                    <a:lnTo>
                      <a:pt x="49" y="20"/>
                    </a:lnTo>
                    <a:lnTo>
                      <a:pt x="69" y="11"/>
                    </a:lnTo>
                    <a:lnTo>
                      <a:pt x="89" y="4"/>
                    </a:lnTo>
                    <a:lnTo>
                      <a:pt x="111" y="0"/>
                    </a:lnTo>
                    <a:lnTo>
                      <a:pt x="132" y="1"/>
                    </a:lnTo>
                    <a:lnTo>
                      <a:pt x="154" y="5"/>
                    </a:lnTo>
                    <a:lnTo>
                      <a:pt x="170" y="11"/>
                    </a:lnTo>
                    <a:lnTo>
                      <a:pt x="184" y="18"/>
                    </a:lnTo>
                    <a:lnTo>
                      <a:pt x="199" y="24"/>
                    </a:lnTo>
                    <a:lnTo>
                      <a:pt x="213" y="32"/>
                    </a:lnTo>
                    <a:lnTo>
                      <a:pt x="226" y="40"/>
                    </a:lnTo>
                    <a:lnTo>
                      <a:pt x="239" y="50"/>
                    </a:lnTo>
                    <a:lnTo>
                      <a:pt x="252" y="60"/>
                    </a:lnTo>
                    <a:lnTo>
                      <a:pt x="262" y="73"/>
                    </a:lnTo>
                    <a:lnTo>
                      <a:pt x="246" y="66"/>
                    </a:lnTo>
                    <a:lnTo>
                      <a:pt x="230" y="60"/>
                    </a:lnTo>
                    <a:lnTo>
                      <a:pt x="213" y="56"/>
                    </a:lnTo>
                    <a:lnTo>
                      <a:pt x="197" y="52"/>
                    </a:lnTo>
                    <a:lnTo>
                      <a:pt x="179" y="50"/>
                    </a:lnTo>
                    <a:lnTo>
                      <a:pt x="163" y="48"/>
                    </a:lnTo>
                    <a:lnTo>
                      <a:pt x="147" y="47"/>
                    </a:lnTo>
                    <a:lnTo>
                      <a:pt x="129" y="47"/>
                    </a:lnTo>
                    <a:lnTo>
                      <a:pt x="113" y="47"/>
                    </a:lnTo>
                    <a:lnTo>
                      <a:pt x="97" y="48"/>
                    </a:lnTo>
                    <a:lnTo>
                      <a:pt x="81" y="50"/>
                    </a:lnTo>
                    <a:lnTo>
                      <a:pt x="64" y="51"/>
                    </a:lnTo>
                    <a:lnTo>
                      <a:pt x="47" y="54"/>
                    </a:lnTo>
                    <a:lnTo>
                      <a:pt x="33" y="56"/>
                    </a:lnTo>
                    <a:lnTo>
                      <a:pt x="17" y="59"/>
                    </a:lnTo>
                    <a:lnTo>
                      <a:pt x="0" y="63"/>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1" name="Freeform 43"/>
              <p:cNvSpPr>
                <a:spLocks/>
              </p:cNvSpPr>
              <p:nvPr/>
            </p:nvSpPr>
            <p:spPr bwMode="auto">
              <a:xfrm>
                <a:off x="1441451" y="2687638"/>
                <a:ext cx="365125" cy="174625"/>
              </a:xfrm>
              <a:custGeom>
                <a:avLst/>
                <a:gdLst>
                  <a:gd name="T0" fmla="*/ 432 w 459"/>
                  <a:gd name="T1" fmla="*/ 60 h 220"/>
                  <a:gd name="T2" fmla="*/ 424 w 459"/>
                  <a:gd name="T3" fmla="*/ 37 h 220"/>
                  <a:gd name="T4" fmla="*/ 409 w 459"/>
                  <a:gd name="T5" fmla="*/ 24 h 220"/>
                  <a:gd name="T6" fmla="*/ 407 w 459"/>
                  <a:gd name="T7" fmla="*/ 61 h 220"/>
                  <a:gd name="T8" fmla="*/ 388 w 459"/>
                  <a:gd name="T9" fmla="*/ 92 h 220"/>
                  <a:gd name="T10" fmla="*/ 374 w 459"/>
                  <a:gd name="T11" fmla="*/ 87 h 220"/>
                  <a:gd name="T12" fmla="*/ 372 w 459"/>
                  <a:gd name="T13" fmla="*/ 59 h 220"/>
                  <a:gd name="T14" fmla="*/ 360 w 459"/>
                  <a:gd name="T15" fmla="*/ 47 h 220"/>
                  <a:gd name="T16" fmla="*/ 350 w 459"/>
                  <a:gd name="T17" fmla="*/ 43 h 220"/>
                  <a:gd name="T18" fmla="*/ 345 w 459"/>
                  <a:gd name="T19" fmla="*/ 64 h 220"/>
                  <a:gd name="T20" fmla="*/ 330 w 459"/>
                  <a:gd name="T21" fmla="*/ 100 h 220"/>
                  <a:gd name="T22" fmla="*/ 305 w 459"/>
                  <a:gd name="T23" fmla="*/ 120 h 220"/>
                  <a:gd name="T24" fmla="*/ 314 w 459"/>
                  <a:gd name="T25" fmla="*/ 92 h 220"/>
                  <a:gd name="T26" fmla="*/ 307 w 459"/>
                  <a:gd name="T27" fmla="*/ 64 h 220"/>
                  <a:gd name="T28" fmla="*/ 298 w 459"/>
                  <a:gd name="T29" fmla="*/ 56 h 220"/>
                  <a:gd name="T30" fmla="*/ 283 w 459"/>
                  <a:gd name="T31" fmla="*/ 52 h 220"/>
                  <a:gd name="T32" fmla="*/ 283 w 459"/>
                  <a:gd name="T33" fmla="*/ 96 h 220"/>
                  <a:gd name="T34" fmla="*/ 260 w 459"/>
                  <a:gd name="T35" fmla="*/ 134 h 220"/>
                  <a:gd name="T36" fmla="*/ 259 w 459"/>
                  <a:gd name="T37" fmla="*/ 99 h 220"/>
                  <a:gd name="T38" fmla="*/ 240 w 459"/>
                  <a:gd name="T39" fmla="*/ 71 h 220"/>
                  <a:gd name="T40" fmla="*/ 227 w 459"/>
                  <a:gd name="T41" fmla="*/ 88 h 220"/>
                  <a:gd name="T42" fmla="*/ 224 w 459"/>
                  <a:gd name="T43" fmla="*/ 137 h 220"/>
                  <a:gd name="T44" fmla="*/ 206 w 459"/>
                  <a:gd name="T45" fmla="*/ 162 h 220"/>
                  <a:gd name="T46" fmla="*/ 196 w 459"/>
                  <a:gd name="T47" fmla="*/ 169 h 220"/>
                  <a:gd name="T48" fmla="*/ 194 w 459"/>
                  <a:gd name="T49" fmla="*/ 150 h 220"/>
                  <a:gd name="T50" fmla="*/ 188 w 459"/>
                  <a:gd name="T51" fmla="*/ 112 h 220"/>
                  <a:gd name="T52" fmla="*/ 153 w 459"/>
                  <a:gd name="T53" fmla="*/ 84 h 220"/>
                  <a:gd name="T54" fmla="*/ 155 w 459"/>
                  <a:gd name="T55" fmla="*/ 114 h 220"/>
                  <a:gd name="T56" fmla="*/ 150 w 459"/>
                  <a:gd name="T57" fmla="*/ 145 h 220"/>
                  <a:gd name="T58" fmla="*/ 135 w 459"/>
                  <a:gd name="T59" fmla="*/ 171 h 220"/>
                  <a:gd name="T60" fmla="*/ 115 w 459"/>
                  <a:gd name="T61" fmla="*/ 193 h 220"/>
                  <a:gd name="T62" fmla="*/ 122 w 459"/>
                  <a:gd name="T63" fmla="*/ 159 h 220"/>
                  <a:gd name="T64" fmla="*/ 116 w 459"/>
                  <a:gd name="T65" fmla="*/ 127 h 220"/>
                  <a:gd name="T66" fmla="*/ 107 w 459"/>
                  <a:gd name="T67" fmla="*/ 115 h 220"/>
                  <a:gd name="T68" fmla="*/ 94 w 459"/>
                  <a:gd name="T69" fmla="*/ 107 h 220"/>
                  <a:gd name="T70" fmla="*/ 94 w 459"/>
                  <a:gd name="T71" fmla="*/ 124 h 220"/>
                  <a:gd name="T72" fmla="*/ 90 w 459"/>
                  <a:gd name="T73" fmla="*/ 157 h 220"/>
                  <a:gd name="T74" fmla="*/ 75 w 459"/>
                  <a:gd name="T75" fmla="*/ 185 h 220"/>
                  <a:gd name="T76" fmla="*/ 53 w 459"/>
                  <a:gd name="T77" fmla="*/ 209 h 220"/>
                  <a:gd name="T78" fmla="*/ 47 w 459"/>
                  <a:gd name="T79" fmla="*/ 206 h 220"/>
                  <a:gd name="T80" fmla="*/ 52 w 459"/>
                  <a:gd name="T81" fmla="*/ 174 h 220"/>
                  <a:gd name="T82" fmla="*/ 49 w 459"/>
                  <a:gd name="T83" fmla="*/ 149 h 220"/>
                  <a:gd name="T84" fmla="*/ 40 w 459"/>
                  <a:gd name="T85" fmla="*/ 133 h 220"/>
                  <a:gd name="T86" fmla="*/ 25 w 459"/>
                  <a:gd name="T87" fmla="*/ 122 h 220"/>
                  <a:gd name="T88" fmla="*/ 8 w 459"/>
                  <a:gd name="T89" fmla="*/ 112 h 220"/>
                  <a:gd name="T90" fmla="*/ 27 w 459"/>
                  <a:gd name="T91" fmla="*/ 99 h 220"/>
                  <a:gd name="T92" fmla="*/ 80 w 459"/>
                  <a:gd name="T93" fmla="*/ 81 h 220"/>
                  <a:gd name="T94" fmla="*/ 135 w 459"/>
                  <a:gd name="T95" fmla="*/ 65 h 220"/>
                  <a:gd name="T96" fmla="*/ 190 w 459"/>
                  <a:gd name="T97" fmla="*/ 52 h 220"/>
                  <a:gd name="T98" fmla="*/ 245 w 459"/>
                  <a:gd name="T99" fmla="*/ 39 h 220"/>
                  <a:gd name="T100" fmla="*/ 300 w 459"/>
                  <a:gd name="T101" fmla="*/ 26 h 220"/>
                  <a:gd name="T102" fmla="*/ 356 w 459"/>
                  <a:gd name="T103" fmla="*/ 16 h 220"/>
                  <a:gd name="T104" fmla="*/ 411 w 459"/>
                  <a:gd name="T105" fmla="*/ 5 h 220"/>
                  <a:gd name="T106" fmla="*/ 446 w 459"/>
                  <a:gd name="T107" fmla="*/ 0 h 220"/>
                  <a:gd name="T108" fmla="*/ 458 w 459"/>
                  <a:gd name="T109" fmla="*/ 9 h 220"/>
                  <a:gd name="T110" fmla="*/ 458 w 459"/>
                  <a:gd name="T111" fmla="*/ 33 h 220"/>
                  <a:gd name="T112" fmla="*/ 443 w 459"/>
                  <a:gd name="T113" fmla="*/ 61 h 2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59" h="220">
                    <a:moveTo>
                      <a:pt x="431" y="72"/>
                    </a:moveTo>
                    <a:lnTo>
                      <a:pt x="432" y="60"/>
                    </a:lnTo>
                    <a:lnTo>
                      <a:pt x="429" y="48"/>
                    </a:lnTo>
                    <a:lnTo>
                      <a:pt x="424" y="37"/>
                    </a:lnTo>
                    <a:lnTo>
                      <a:pt x="416" y="28"/>
                    </a:lnTo>
                    <a:lnTo>
                      <a:pt x="409" y="24"/>
                    </a:lnTo>
                    <a:lnTo>
                      <a:pt x="409" y="43"/>
                    </a:lnTo>
                    <a:lnTo>
                      <a:pt x="407" y="61"/>
                    </a:lnTo>
                    <a:lnTo>
                      <a:pt x="400" y="79"/>
                    </a:lnTo>
                    <a:lnTo>
                      <a:pt x="388" y="92"/>
                    </a:lnTo>
                    <a:lnTo>
                      <a:pt x="370" y="102"/>
                    </a:lnTo>
                    <a:lnTo>
                      <a:pt x="374" y="87"/>
                    </a:lnTo>
                    <a:lnTo>
                      <a:pt x="376" y="72"/>
                    </a:lnTo>
                    <a:lnTo>
                      <a:pt x="372" y="59"/>
                    </a:lnTo>
                    <a:lnTo>
                      <a:pt x="364" y="48"/>
                    </a:lnTo>
                    <a:lnTo>
                      <a:pt x="360" y="47"/>
                    </a:lnTo>
                    <a:lnTo>
                      <a:pt x="354" y="44"/>
                    </a:lnTo>
                    <a:lnTo>
                      <a:pt x="350" y="43"/>
                    </a:lnTo>
                    <a:lnTo>
                      <a:pt x="346" y="45"/>
                    </a:lnTo>
                    <a:lnTo>
                      <a:pt x="345" y="64"/>
                    </a:lnTo>
                    <a:lnTo>
                      <a:pt x="339" y="83"/>
                    </a:lnTo>
                    <a:lnTo>
                      <a:pt x="330" y="100"/>
                    </a:lnTo>
                    <a:lnTo>
                      <a:pt x="317" y="114"/>
                    </a:lnTo>
                    <a:lnTo>
                      <a:pt x="305" y="120"/>
                    </a:lnTo>
                    <a:lnTo>
                      <a:pt x="310" y="107"/>
                    </a:lnTo>
                    <a:lnTo>
                      <a:pt x="314" y="92"/>
                    </a:lnTo>
                    <a:lnTo>
                      <a:pt x="314" y="77"/>
                    </a:lnTo>
                    <a:lnTo>
                      <a:pt x="307" y="64"/>
                    </a:lnTo>
                    <a:lnTo>
                      <a:pt x="303" y="59"/>
                    </a:lnTo>
                    <a:lnTo>
                      <a:pt x="298" y="56"/>
                    </a:lnTo>
                    <a:lnTo>
                      <a:pt x="291" y="53"/>
                    </a:lnTo>
                    <a:lnTo>
                      <a:pt x="283" y="52"/>
                    </a:lnTo>
                    <a:lnTo>
                      <a:pt x="286" y="72"/>
                    </a:lnTo>
                    <a:lnTo>
                      <a:pt x="283" y="96"/>
                    </a:lnTo>
                    <a:lnTo>
                      <a:pt x="275" y="118"/>
                    </a:lnTo>
                    <a:lnTo>
                      <a:pt x="260" y="134"/>
                    </a:lnTo>
                    <a:lnTo>
                      <a:pt x="260" y="116"/>
                    </a:lnTo>
                    <a:lnTo>
                      <a:pt x="259" y="99"/>
                    </a:lnTo>
                    <a:lnTo>
                      <a:pt x="252" y="83"/>
                    </a:lnTo>
                    <a:lnTo>
                      <a:pt x="240" y="71"/>
                    </a:lnTo>
                    <a:lnTo>
                      <a:pt x="220" y="65"/>
                    </a:lnTo>
                    <a:lnTo>
                      <a:pt x="227" y="88"/>
                    </a:lnTo>
                    <a:lnTo>
                      <a:pt x="228" y="112"/>
                    </a:lnTo>
                    <a:lnTo>
                      <a:pt x="224" y="137"/>
                    </a:lnTo>
                    <a:lnTo>
                      <a:pt x="212" y="158"/>
                    </a:lnTo>
                    <a:lnTo>
                      <a:pt x="206" y="162"/>
                    </a:lnTo>
                    <a:lnTo>
                      <a:pt x="201" y="166"/>
                    </a:lnTo>
                    <a:lnTo>
                      <a:pt x="196" y="169"/>
                    </a:lnTo>
                    <a:lnTo>
                      <a:pt x="189" y="170"/>
                    </a:lnTo>
                    <a:lnTo>
                      <a:pt x="194" y="150"/>
                    </a:lnTo>
                    <a:lnTo>
                      <a:pt x="194" y="131"/>
                    </a:lnTo>
                    <a:lnTo>
                      <a:pt x="188" y="112"/>
                    </a:lnTo>
                    <a:lnTo>
                      <a:pt x="177" y="95"/>
                    </a:lnTo>
                    <a:lnTo>
                      <a:pt x="153" y="84"/>
                    </a:lnTo>
                    <a:lnTo>
                      <a:pt x="155" y="99"/>
                    </a:lnTo>
                    <a:lnTo>
                      <a:pt x="155" y="114"/>
                    </a:lnTo>
                    <a:lnTo>
                      <a:pt x="154" y="128"/>
                    </a:lnTo>
                    <a:lnTo>
                      <a:pt x="150" y="145"/>
                    </a:lnTo>
                    <a:lnTo>
                      <a:pt x="143" y="158"/>
                    </a:lnTo>
                    <a:lnTo>
                      <a:pt x="135" y="171"/>
                    </a:lnTo>
                    <a:lnTo>
                      <a:pt x="126" y="184"/>
                    </a:lnTo>
                    <a:lnTo>
                      <a:pt x="115" y="193"/>
                    </a:lnTo>
                    <a:lnTo>
                      <a:pt x="119" y="177"/>
                    </a:lnTo>
                    <a:lnTo>
                      <a:pt x="122" y="159"/>
                    </a:lnTo>
                    <a:lnTo>
                      <a:pt x="122" y="143"/>
                    </a:lnTo>
                    <a:lnTo>
                      <a:pt x="116" y="127"/>
                    </a:lnTo>
                    <a:lnTo>
                      <a:pt x="112" y="120"/>
                    </a:lnTo>
                    <a:lnTo>
                      <a:pt x="107" y="115"/>
                    </a:lnTo>
                    <a:lnTo>
                      <a:pt x="100" y="111"/>
                    </a:lnTo>
                    <a:lnTo>
                      <a:pt x="94" y="107"/>
                    </a:lnTo>
                    <a:lnTo>
                      <a:pt x="91" y="108"/>
                    </a:lnTo>
                    <a:lnTo>
                      <a:pt x="94" y="124"/>
                    </a:lnTo>
                    <a:lnTo>
                      <a:pt x="92" y="141"/>
                    </a:lnTo>
                    <a:lnTo>
                      <a:pt x="90" y="157"/>
                    </a:lnTo>
                    <a:lnTo>
                      <a:pt x="83" y="171"/>
                    </a:lnTo>
                    <a:lnTo>
                      <a:pt x="75" y="185"/>
                    </a:lnTo>
                    <a:lnTo>
                      <a:pt x="64" y="198"/>
                    </a:lnTo>
                    <a:lnTo>
                      <a:pt x="53" y="209"/>
                    </a:lnTo>
                    <a:lnTo>
                      <a:pt x="41" y="220"/>
                    </a:lnTo>
                    <a:lnTo>
                      <a:pt x="47" y="206"/>
                    </a:lnTo>
                    <a:lnTo>
                      <a:pt x="51" y="190"/>
                    </a:lnTo>
                    <a:lnTo>
                      <a:pt x="52" y="174"/>
                    </a:lnTo>
                    <a:lnTo>
                      <a:pt x="52" y="158"/>
                    </a:lnTo>
                    <a:lnTo>
                      <a:pt x="49" y="149"/>
                    </a:lnTo>
                    <a:lnTo>
                      <a:pt x="45" y="139"/>
                    </a:lnTo>
                    <a:lnTo>
                      <a:pt x="40" y="133"/>
                    </a:lnTo>
                    <a:lnTo>
                      <a:pt x="33" y="127"/>
                    </a:lnTo>
                    <a:lnTo>
                      <a:pt x="25" y="122"/>
                    </a:lnTo>
                    <a:lnTo>
                      <a:pt x="17" y="116"/>
                    </a:lnTo>
                    <a:lnTo>
                      <a:pt x="8" y="112"/>
                    </a:lnTo>
                    <a:lnTo>
                      <a:pt x="0" y="108"/>
                    </a:lnTo>
                    <a:lnTo>
                      <a:pt x="27" y="99"/>
                    </a:lnTo>
                    <a:lnTo>
                      <a:pt x="53" y="90"/>
                    </a:lnTo>
                    <a:lnTo>
                      <a:pt x="80" y="81"/>
                    </a:lnTo>
                    <a:lnTo>
                      <a:pt x="108" y="73"/>
                    </a:lnTo>
                    <a:lnTo>
                      <a:pt x="135" y="65"/>
                    </a:lnTo>
                    <a:lnTo>
                      <a:pt x="162" y="59"/>
                    </a:lnTo>
                    <a:lnTo>
                      <a:pt x="190" y="52"/>
                    </a:lnTo>
                    <a:lnTo>
                      <a:pt x="217" y="45"/>
                    </a:lnTo>
                    <a:lnTo>
                      <a:pt x="245" y="39"/>
                    </a:lnTo>
                    <a:lnTo>
                      <a:pt x="272" y="33"/>
                    </a:lnTo>
                    <a:lnTo>
                      <a:pt x="300" y="26"/>
                    </a:lnTo>
                    <a:lnTo>
                      <a:pt x="327" y="21"/>
                    </a:lnTo>
                    <a:lnTo>
                      <a:pt x="356" y="16"/>
                    </a:lnTo>
                    <a:lnTo>
                      <a:pt x="382" y="10"/>
                    </a:lnTo>
                    <a:lnTo>
                      <a:pt x="411" y="5"/>
                    </a:lnTo>
                    <a:lnTo>
                      <a:pt x="437" y="0"/>
                    </a:lnTo>
                    <a:lnTo>
                      <a:pt x="446" y="0"/>
                    </a:lnTo>
                    <a:lnTo>
                      <a:pt x="452" y="4"/>
                    </a:lnTo>
                    <a:lnTo>
                      <a:pt x="458" y="9"/>
                    </a:lnTo>
                    <a:lnTo>
                      <a:pt x="459" y="16"/>
                    </a:lnTo>
                    <a:lnTo>
                      <a:pt x="458" y="33"/>
                    </a:lnTo>
                    <a:lnTo>
                      <a:pt x="452" y="48"/>
                    </a:lnTo>
                    <a:lnTo>
                      <a:pt x="443" y="61"/>
                    </a:lnTo>
                    <a:lnTo>
                      <a:pt x="431" y="7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44"/>
              <p:cNvSpPr>
                <a:spLocks/>
              </p:cNvSpPr>
              <p:nvPr/>
            </p:nvSpPr>
            <p:spPr bwMode="auto">
              <a:xfrm>
                <a:off x="1711326" y="2301876"/>
                <a:ext cx="153988" cy="198438"/>
              </a:xfrm>
              <a:custGeom>
                <a:avLst/>
                <a:gdLst>
                  <a:gd name="T0" fmla="*/ 148 w 195"/>
                  <a:gd name="T1" fmla="*/ 168 h 250"/>
                  <a:gd name="T2" fmla="*/ 137 w 195"/>
                  <a:gd name="T3" fmla="*/ 185 h 250"/>
                  <a:gd name="T4" fmla="*/ 122 w 195"/>
                  <a:gd name="T5" fmla="*/ 203 h 250"/>
                  <a:gd name="T6" fmla="*/ 105 w 195"/>
                  <a:gd name="T7" fmla="*/ 217 h 250"/>
                  <a:gd name="T8" fmla="*/ 86 w 195"/>
                  <a:gd name="T9" fmla="*/ 229 h 250"/>
                  <a:gd name="T10" fmla="*/ 65 w 195"/>
                  <a:gd name="T11" fmla="*/ 239 h 250"/>
                  <a:gd name="T12" fmla="*/ 43 w 195"/>
                  <a:gd name="T13" fmla="*/ 246 h 250"/>
                  <a:gd name="T14" fmla="*/ 22 w 195"/>
                  <a:gd name="T15" fmla="*/ 250 h 250"/>
                  <a:gd name="T16" fmla="*/ 0 w 195"/>
                  <a:gd name="T17" fmla="*/ 250 h 250"/>
                  <a:gd name="T18" fmla="*/ 20 w 195"/>
                  <a:gd name="T19" fmla="*/ 239 h 250"/>
                  <a:gd name="T20" fmla="*/ 39 w 195"/>
                  <a:gd name="T21" fmla="*/ 225 h 250"/>
                  <a:gd name="T22" fmla="*/ 56 w 195"/>
                  <a:gd name="T23" fmla="*/ 211 h 250"/>
                  <a:gd name="T24" fmla="*/ 73 w 195"/>
                  <a:gd name="T25" fmla="*/ 196 h 250"/>
                  <a:gd name="T26" fmla="*/ 87 w 195"/>
                  <a:gd name="T27" fmla="*/ 180 h 250"/>
                  <a:gd name="T28" fmla="*/ 102 w 195"/>
                  <a:gd name="T29" fmla="*/ 164 h 250"/>
                  <a:gd name="T30" fmla="*/ 116 w 195"/>
                  <a:gd name="T31" fmla="*/ 147 h 250"/>
                  <a:gd name="T32" fmla="*/ 129 w 195"/>
                  <a:gd name="T33" fmla="*/ 131 h 250"/>
                  <a:gd name="T34" fmla="*/ 137 w 195"/>
                  <a:gd name="T35" fmla="*/ 115 h 250"/>
                  <a:gd name="T36" fmla="*/ 145 w 195"/>
                  <a:gd name="T37" fmla="*/ 98 h 250"/>
                  <a:gd name="T38" fmla="*/ 153 w 195"/>
                  <a:gd name="T39" fmla="*/ 80 h 250"/>
                  <a:gd name="T40" fmla="*/ 160 w 195"/>
                  <a:gd name="T41" fmla="*/ 64 h 250"/>
                  <a:gd name="T42" fmla="*/ 168 w 195"/>
                  <a:gd name="T43" fmla="*/ 47 h 250"/>
                  <a:gd name="T44" fmla="*/ 177 w 195"/>
                  <a:gd name="T45" fmla="*/ 31 h 250"/>
                  <a:gd name="T46" fmla="*/ 185 w 195"/>
                  <a:gd name="T47" fmla="*/ 15 h 250"/>
                  <a:gd name="T48" fmla="*/ 195 w 195"/>
                  <a:gd name="T49" fmla="*/ 0 h 250"/>
                  <a:gd name="T50" fmla="*/ 195 w 195"/>
                  <a:gd name="T51" fmla="*/ 13 h 250"/>
                  <a:gd name="T52" fmla="*/ 191 w 195"/>
                  <a:gd name="T53" fmla="*/ 27 h 250"/>
                  <a:gd name="T54" fmla="*/ 187 w 195"/>
                  <a:gd name="T55" fmla="*/ 41 h 250"/>
                  <a:gd name="T56" fmla="*/ 183 w 195"/>
                  <a:gd name="T57" fmla="*/ 55 h 250"/>
                  <a:gd name="T58" fmla="*/ 172 w 195"/>
                  <a:gd name="T59" fmla="*/ 82 h 250"/>
                  <a:gd name="T60" fmla="*/ 164 w 195"/>
                  <a:gd name="T61" fmla="*/ 111 h 250"/>
                  <a:gd name="T62" fmla="*/ 157 w 195"/>
                  <a:gd name="T63" fmla="*/ 139 h 250"/>
                  <a:gd name="T64" fmla="*/ 148 w 195"/>
                  <a:gd name="T65" fmla="*/ 168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5" h="250">
                    <a:moveTo>
                      <a:pt x="148" y="168"/>
                    </a:moveTo>
                    <a:lnTo>
                      <a:pt x="137" y="185"/>
                    </a:lnTo>
                    <a:lnTo>
                      <a:pt x="122" y="203"/>
                    </a:lnTo>
                    <a:lnTo>
                      <a:pt x="105" y="217"/>
                    </a:lnTo>
                    <a:lnTo>
                      <a:pt x="86" y="229"/>
                    </a:lnTo>
                    <a:lnTo>
                      <a:pt x="65" y="239"/>
                    </a:lnTo>
                    <a:lnTo>
                      <a:pt x="43" y="246"/>
                    </a:lnTo>
                    <a:lnTo>
                      <a:pt x="22" y="250"/>
                    </a:lnTo>
                    <a:lnTo>
                      <a:pt x="0" y="250"/>
                    </a:lnTo>
                    <a:lnTo>
                      <a:pt x="20" y="239"/>
                    </a:lnTo>
                    <a:lnTo>
                      <a:pt x="39" y="225"/>
                    </a:lnTo>
                    <a:lnTo>
                      <a:pt x="56" y="211"/>
                    </a:lnTo>
                    <a:lnTo>
                      <a:pt x="73" y="196"/>
                    </a:lnTo>
                    <a:lnTo>
                      <a:pt x="87" y="180"/>
                    </a:lnTo>
                    <a:lnTo>
                      <a:pt x="102" y="164"/>
                    </a:lnTo>
                    <a:lnTo>
                      <a:pt x="116" y="147"/>
                    </a:lnTo>
                    <a:lnTo>
                      <a:pt x="129" y="131"/>
                    </a:lnTo>
                    <a:lnTo>
                      <a:pt x="137" y="115"/>
                    </a:lnTo>
                    <a:lnTo>
                      <a:pt x="145" y="98"/>
                    </a:lnTo>
                    <a:lnTo>
                      <a:pt x="153" y="80"/>
                    </a:lnTo>
                    <a:lnTo>
                      <a:pt x="160" y="64"/>
                    </a:lnTo>
                    <a:lnTo>
                      <a:pt x="168" y="47"/>
                    </a:lnTo>
                    <a:lnTo>
                      <a:pt x="177" y="31"/>
                    </a:lnTo>
                    <a:lnTo>
                      <a:pt x="185" y="15"/>
                    </a:lnTo>
                    <a:lnTo>
                      <a:pt x="195" y="0"/>
                    </a:lnTo>
                    <a:lnTo>
                      <a:pt x="195" y="13"/>
                    </a:lnTo>
                    <a:lnTo>
                      <a:pt x="191" y="27"/>
                    </a:lnTo>
                    <a:lnTo>
                      <a:pt x="187" y="41"/>
                    </a:lnTo>
                    <a:lnTo>
                      <a:pt x="183" y="55"/>
                    </a:lnTo>
                    <a:lnTo>
                      <a:pt x="172" y="82"/>
                    </a:lnTo>
                    <a:lnTo>
                      <a:pt x="164" y="111"/>
                    </a:lnTo>
                    <a:lnTo>
                      <a:pt x="157" y="139"/>
                    </a:lnTo>
                    <a:lnTo>
                      <a:pt x="148" y="168"/>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3" name="Freeform 45"/>
              <p:cNvSpPr>
                <a:spLocks/>
              </p:cNvSpPr>
              <p:nvPr/>
            </p:nvSpPr>
            <p:spPr bwMode="auto">
              <a:xfrm>
                <a:off x="1846263" y="1817688"/>
                <a:ext cx="84138" cy="190500"/>
              </a:xfrm>
              <a:custGeom>
                <a:avLst/>
                <a:gdLst>
                  <a:gd name="T0" fmla="*/ 24 w 106"/>
                  <a:gd name="T1" fmla="*/ 240 h 240"/>
                  <a:gd name="T2" fmla="*/ 32 w 106"/>
                  <a:gd name="T3" fmla="*/ 213 h 240"/>
                  <a:gd name="T4" fmla="*/ 33 w 106"/>
                  <a:gd name="T5" fmla="*/ 186 h 240"/>
                  <a:gd name="T6" fmla="*/ 28 w 106"/>
                  <a:gd name="T7" fmla="*/ 160 h 240"/>
                  <a:gd name="T8" fmla="*/ 20 w 106"/>
                  <a:gd name="T9" fmla="*/ 134 h 240"/>
                  <a:gd name="T10" fmla="*/ 33 w 106"/>
                  <a:gd name="T11" fmla="*/ 146 h 240"/>
                  <a:gd name="T12" fmla="*/ 45 w 106"/>
                  <a:gd name="T13" fmla="*/ 162 h 240"/>
                  <a:gd name="T14" fmla="*/ 53 w 106"/>
                  <a:gd name="T15" fmla="*/ 181 h 240"/>
                  <a:gd name="T16" fmla="*/ 55 w 106"/>
                  <a:gd name="T17" fmla="*/ 201 h 240"/>
                  <a:gd name="T18" fmla="*/ 61 w 106"/>
                  <a:gd name="T19" fmla="*/ 189 h 240"/>
                  <a:gd name="T20" fmla="*/ 64 w 106"/>
                  <a:gd name="T21" fmla="*/ 176 h 240"/>
                  <a:gd name="T22" fmla="*/ 65 w 106"/>
                  <a:gd name="T23" fmla="*/ 160 h 240"/>
                  <a:gd name="T24" fmla="*/ 64 w 106"/>
                  <a:gd name="T25" fmla="*/ 146 h 240"/>
                  <a:gd name="T26" fmla="*/ 59 w 106"/>
                  <a:gd name="T27" fmla="*/ 126 h 240"/>
                  <a:gd name="T28" fmla="*/ 49 w 106"/>
                  <a:gd name="T29" fmla="*/ 106 h 240"/>
                  <a:gd name="T30" fmla="*/ 37 w 106"/>
                  <a:gd name="T31" fmla="*/ 87 h 240"/>
                  <a:gd name="T32" fmla="*/ 25 w 106"/>
                  <a:gd name="T33" fmla="*/ 70 h 240"/>
                  <a:gd name="T34" fmla="*/ 33 w 106"/>
                  <a:gd name="T35" fmla="*/ 71 h 240"/>
                  <a:gd name="T36" fmla="*/ 40 w 106"/>
                  <a:gd name="T37" fmla="*/ 75 h 240"/>
                  <a:gd name="T38" fmla="*/ 47 w 106"/>
                  <a:gd name="T39" fmla="*/ 79 h 240"/>
                  <a:gd name="T40" fmla="*/ 52 w 106"/>
                  <a:gd name="T41" fmla="*/ 84 h 240"/>
                  <a:gd name="T42" fmla="*/ 59 w 106"/>
                  <a:gd name="T43" fmla="*/ 90 h 240"/>
                  <a:gd name="T44" fmla="*/ 64 w 106"/>
                  <a:gd name="T45" fmla="*/ 96 h 240"/>
                  <a:gd name="T46" fmla="*/ 69 w 106"/>
                  <a:gd name="T47" fmla="*/ 102 h 240"/>
                  <a:gd name="T48" fmla="*/ 75 w 106"/>
                  <a:gd name="T49" fmla="*/ 107 h 240"/>
                  <a:gd name="T50" fmla="*/ 76 w 106"/>
                  <a:gd name="T51" fmla="*/ 102 h 240"/>
                  <a:gd name="T52" fmla="*/ 69 w 106"/>
                  <a:gd name="T53" fmla="*/ 87 h 240"/>
                  <a:gd name="T54" fmla="*/ 63 w 106"/>
                  <a:gd name="T55" fmla="*/ 72 h 240"/>
                  <a:gd name="T56" fmla="*/ 53 w 106"/>
                  <a:gd name="T57" fmla="*/ 59 h 240"/>
                  <a:gd name="T58" fmla="*/ 44 w 106"/>
                  <a:gd name="T59" fmla="*/ 45 h 240"/>
                  <a:gd name="T60" fmla="*/ 33 w 106"/>
                  <a:gd name="T61" fmla="*/ 33 h 240"/>
                  <a:gd name="T62" fmla="*/ 22 w 106"/>
                  <a:gd name="T63" fmla="*/ 21 h 240"/>
                  <a:gd name="T64" fmla="*/ 10 w 106"/>
                  <a:gd name="T65" fmla="*/ 10 h 240"/>
                  <a:gd name="T66" fmla="*/ 0 w 106"/>
                  <a:gd name="T67" fmla="*/ 0 h 240"/>
                  <a:gd name="T68" fmla="*/ 16 w 106"/>
                  <a:gd name="T69" fmla="*/ 5 h 240"/>
                  <a:gd name="T70" fmla="*/ 32 w 106"/>
                  <a:gd name="T71" fmla="*/ 12 h 240"/>
                  <a:gd name="T72" fmla="*/ 47 w 106"/>
                  <a:gd name="T73" fmla="*/ 20 h 240"/>
                  <a:gd name="T74" fmla="*/ 60 w 106"/>
                  <a:gd name="T75" fmla="*/ 31 h 240"/>
                  <a:gd name="T76" fmla="*/ 71 w 106"/>
                  <a:gd name="T77" fmla="*/ 43 h 240"/>
                  <a:gd name="T78" fmla="*/ 82 w 106"/>
                  <a:gd name="T79" fmla="*/ 56 h 240"/>
                  <a:gd name="T80" fmla="*/ 91 w 106"/>
                  <a:gd name="T81" fmla="*/ 72 h 240"/>
                  <a:gd name="T82" fmla="*/ 99 w 106"/>
                  <a:gd name="T83" fmla="*/ 88 h 240"/>
                  <a:gd name="T84" fmla="*/ 104 w 106"/>
                  <a:gd name="T85" fmla="*/ 117 h 240"/>
                  <a:gd name="T86" fmla="*/ 106 w 106"/>
                  <a:gd name="T87" fmla="*/ 146 h 240"/>
                  <a:gd name="T88" fmla="*/ 99 w 106"/>
                  <a:gd name="T89" fmla="*/ 176 h 240"/>
                  <a:gd name="T90" fmla="*/ 84 w 106"/>
                  <a:gd name="T91" fmla="*/ 201 h 240"/>
                  <a:gd name="T92" fmla="*/ 78 w 106"/>
                  <a:gd name="T93" fmla="*/ 208 h 240"/>
                  <a:gd name="T94" fmla="*/ 71 w 106"/>
                  <a:gd name="T95" fmla="*/ 213 h 240"/>
                  <a:gd name="T96" fmla="*/ 64 w 106"/>
                  <a:gd name="T97" fmla="*/ 220 h 240"/>
                  <a:gd name="T98" fmla="*/ 56 w 106"/>
                  <a:gd name="T99" fmla="*/ 225 h 240"/>
                  <a:gd name="T100" fmla="*/ 49 w 106"/>
                  <a:gd name="T101" fmla="*/ 229 h 240"/>
                  <a:gd name="T102" fmla="*/ 41 w 106"/>
                  <a:gd name="T103" fmla="*/ 235 h 240"/>
                  <a:gd name="T104" fmla="*/ 32 w 106"/>
                  <a:gd name="T105" fmla="*/ 237 h 240"/>
                  <a:gd name="T106" fmla="*/ 24 w 106"/>
                  <a:gd name="T107" fmla="*/ 240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6" h="240">
                    <a:moveTo>
                      <a:pt x="24" y="240"/>
                    </a:moveTo>
                    <a:lnTo>
                      <a:pt x="32" y="213"/>
                    </a:lnTo>
                    <a:lnTo>
                      <a:pt x="33" y="186"/>
                    </a:lnTo>
                    <a:lnTo>
                      <a:pt x="28" y="160"/>
                    </a:lnTo>
                    <a:lnTo>
                      <a:pt x="20" y="134"/>
                    </a:lnTo>
                    <a:lnTo>
                      <a:pt x="33" y="146"/>
                    </a:lnTo>
                    <a:lnTo>
                      <a:pt x="45" y="162"/>
                    </a:lnTo>
                    <a:lnTo>
                      <a:pt x="53" y="181"/>
                    </a:lnTo>
                    <a:lnTo>
                      <a:pt x="55" y="201"/>
                    </a:lnTo>
                    <a:lnTo>
                      <a:pt x="61" y="189"/>
                    </a:lnTo>
                    <a:lnTo>
                      <a:pt x="64" y="176"/>
                    </a:lnTo>
                    <a:lnTo>
                      <a:pt x="65" y="160"/>
                    </a:lnTo>
                    <a:lnTo>
                      <a:pt x="64" y="146"/>
                    </a:lnTo>
                    <a:lnTo>
                      <a:pt x="59" y="126"/>
                    </a:lnTo>
                    <a:lnTo>
                      <a:pt x="49" y="106"/>
                    </a:lnTo>
                    <a:lnTo>
                      <a:pt x="37" y="87"/>
                    </a:lnTo>
                    <a:lnTo>
                      <a:pt x="25" y="70"/>
                    </a:lnTo>
                    <a:lnTo>
                      <a:pt x="33" y="71"/>
                    </a:lnTo>
                    <a:lnTo>
                      <a:pt x="40" y="75"/>
                    </a:lnTo>
                    <a:lnTo>
                      <a:pt x="47" y="79"/>
                    </a:lnTo>
                    <a:lnTo>
                      <a:pt x="52" y="84"/>
                    </a:lnTo>
                    <a:lnTo>
                      <a:pt x="59" y="90"/>
                    </a:lnTo>
                    <a:lnTo>
                      <a:pt x="64" y="96"/>
                    </a:lnTo>
                    <a:lnTo>
                      <a:pt x="69" y="102"/>
                    </a:lnTo>
                    <a:lnTo>
                      <a:pt x="75" y="107"/>
                    </a:lnTo>
                    <a:lnTo>
                      <a:pt x="76" y="102"/>
                    </a:lnTo>
                    <a:lnTo>
                      <a:pt x="69" y="87"/>
                    </a:lnTo>
                    <a:lnTo>
                      <a:pt x="63" y="72"/>
                    </a:lnTo>
                    <a:lnTo>
                      <a:pt x="53" y="59"/>
                    </a:lnTo>
                    <a:lnTo>
                      <a:pt x="44" y="45"/>
                    </a:lnTo>
                    <a:lnTo>
                      <a:pt x="33" y="33"/>
                    </a:lnTo>
                    <a:lnTo>
                      <a:pt x="22" y="21"/>
                    </a:lnTo>
                    <a:lnTo>
                      <a:pt x="10" y="10"/>
                    </a:lnTo>
                    <a:lnTo>
                      <a:pt x="0" y="0"/>
                    </a:lnTo>
                    <a:lnTo>
                      <a:pt x="16" y="5"/>
                    </a:lnTo>
                    <a:lnTo>
                      <a:pt x="32" y="12"/>
                    </a:lnTo>
                    <a:lnTo>
                      <a:pt x="47" y="20"/>
                    </a:lnTo>
                    <a:lnTo>
                      <a:pt x="60" y="31"/>
                    </a:lnTo>
                    <a:lnTo>
                      <a:pt x="71" y="43"/>
                    </a:lnTo>
                    <a:lnTo>
                      <a:pt x="82" y="56"/>
                    </a:lnTo>
                    <a:lnTo>
                      <a:pt x="91" y="72"/>
                    </a:lnTo>
                    <a:lnTo>
                      <a:pt x="99" y="88"/>
                    </a:lnTo>
                    <a:lnTo>
                      <a:pt x="104" y="117"/>
                    </a:lnTo>
                    <a:lnTo>
                      <a:pt x="106" y="146"/>
                    </a:lnTo>
                    <a:lnTo>
                      <a:pt x="99" y="176"/>
                    </a:lnTo>
                    <a:lnTo>
                      <a:pt x="84" y="201"/>
                    </a:lnTo>
                    <a:lnTo>
                      <a:pt x="78" y="208"/>
                    </a:lnTo>
                    <a:lnTo>
                      <a:pt x="71" y="213"/>
                    </a:lnTo>
                    <a:lnTo>
                      <a:pt x="64" y="220"/>
                    </a:lnTo>
                    <a:lnTo>
                      <a:pt x="56" y="225"/>
                    </a:lnTo>
                    <a:lnTo>
                      <a:pt x="49" y="229"/>
                    </a:lnTo>
                    <a:lnTo>
                      <a:pt x="41" y="235"/>
                    </a:lnTo>
                    <a:lnTo>
                      <a:pt x="32" y="237"/>
                    </a:lnTo>
                    <a:lnTo>
                      <a:pt x="24" y="2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46"/>
              <p:cNvSpPr>
                <a:spLocks/>
              </p:cNvSpPr>
              <p:nvPr/>
            </p:nvSpPr>
            <p:spPr bwMode="auto">
              <a:xfrm>
                <a:off x="1778001" y="2173288"/>
                <a:ext cx="79375" cy="80963"/>
              </a:xfrm>
              <a:custGeom>
                <a:avLst/>
                <a:gdLst>
                  <a:gd name="T0" fmla="*/ 33 w 100"/>
                  <a:gd name="T1" fmla="*/ 102 h 102"/>
                  <a:gd name="T2" fmla="*/ 0 w 100"/>
                  <a:gd name="T3" fmla="*/ 24 h 102"/>
                  <a:gd name="T4" fmla="*/ 13 w 100"/>
                  <a:gd name="T5" fmla="*/ 23 h 102"/>
                  <a:gd name="T6" fmla="*/ 25 w 100"/>
                  <a:gd name="T7" fmla="*/ 20 h 102"/>
                  <a:gd name="T8" fmla="*/ 37 w 100"/>
                  <a:gd name="T9" fmla="*/ 18 h 102"/>
                  <a:gd name="T10" fmla="*/ 51 w 100"/>
                  <a:gd name="T11" fmla="*/ 14 h 102"/>
                  <a:gd name="T12" fmla="*/ 63 w 100"/>
                  <a:gd name="T13" fmla="*/ 10 h 102"/>
                  <a:gd name="T14" fmla="*/ 75 w 100"/>
                  <a:gd name="T15" fmla="*/ 6 h 102"/>
                  <a:gd name="T16" fmla="*/ 87 w 100"/>
                  <a:gd name="T17" fmla="*/ 3 h 102"/>
                  <a:gd name="T18" fmla="*/ 100 w 100"/>
                  <a:gd name="T19" fmla="*/ 0 h 102"/>
                  <a:gd name="T20" fmla="*/ 92 w 100"/>
                  <a:gd name="T21" fmla="*/ 14 h 102"/>
                  <a:gd name="T22" fmla="*/ 86 w 100"/>
                  <a:gd name="T23" fmla="*/ 27 h 102"/>
                  <a:gd name="T24" fmla="*/ 78 w 100"/>
                  <a:gd name="T25" fmla="*/ 41 h 102"/>
                  <a:gd name="T26" fmla="*/ 70 w 100"/>
                  <a:gd name="T27" fmla="*/ 54 h 102"/>
                  <a:gd name="T28" fmla="*/ 61 w 100"/>
                  <a:gd name="T29" fmla="*/ 67 h 102"/>
                  <a:gd name="T30" fmla="*/ 53 w 100"/>
                  <a:gd name="T31" fmla="*/ 80 h 102"/>
                  <a:gd name="T32" fmla="*/ 44 w 100"/>
                  <a:gd name="T33" fmla="*/ 92 h 102"/>
                  <a:gd name="T34" fmla="*/ 33 w 100"/>
                  <a:gd name="T35"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 h="102">
                    <a:moveTo>
                      <a:pt x="33" y="102"/>
                    </a:moveTo>
                    <a:lnTo>
                      <a:pt x="0" y="24"/>
                    </a:lnTo>
                    <a:lnTo>
                      <a:pt x="13" y="23"/>
                    </a:lnTo>
                    <a:lnTo>
                      <a:pt x="25" y="20"/>
                    </a:lnTo>
                    <a:lnTo>
                      <a:pt x="37" y="18"/>
                    </a:lnTo>
                    <a:lnTo>
                      <a:pt x="51" y="14"/>
                    </a:lnTo>
                    <a:lnTo>
                      <a:pt x="63" y="10"/>
                    </a:lnTo>
                    <a:lnTo>
                      <a:pt x="75" y="6"/>
                    </a:lnTo>
                    <a:lnTo>
                      <a:pt x="87" y="3"/>
                    </a:lnTo>
                    <a:lnTo>
                      <a:pt x="100" y="0"/>
                    </a:lnTo>
                    <a:lnTo>
                      <a:pt x="92" y="14"/>
                    </a:lnTo>
                    <a:lnTo>
                      <a:pt x="86" y="27"/>
                    </a:lnTo>
                    <a:lnTo>
                      <a:pt x="78" y="41"/>
                    </a:lnTo>
                    <a:lnTo>
                      <a:pt x="70" y="54"/>
                    </a:lnTo>
                    <a:lnTo>
                      <a:pt x="61" y="67"/>
                    </a:lnTo>
                    <a:lnTo>
                      <a:pt x="53" y="80"/>
                    </a:lnTo>
                    <a:lnTo>
                      <a:pt x="44" y="92"/>
                    </a:lnTo>
                    <a:lnTo>
                      <a:pt x="33" y="1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47"/>
              <p:cNvSpPr>
                <a:spLocks/>
              </p:cNvSpPr>
              <p:nvPr/>
            </p:nvSpPr>
            <p:spPr bwMode="auto">
              <a:xfrm>
                <a:off x="1528763" y="2843213"/>
                <a:ext cx="166688" cy="68263"/>
              </a:xfrm>
              <a:custGeom>
                <a:avLst/>
                <a:gdLst>
                  <a:gd name="T0" fmla="*/ 0 w 209"/>
                  <a:gd name="T1" fmla="*/ 85 h 85"/>
                  <a:gd name="T2" fmla="*/ 25 w 209"/>
                  <a:gd name="T3" fmla="*/ 70 h 85"/>
                  <a:gd name="T4" fmla="*/ 51 w 209"/>
                  <a:gd name="T5" fmla="*/ 56 h 85"/>
                  <a:gd name="T6" fmla="*/ 76 w 209"/>
                  <a:gd name="T7" fmla="*/ 46 h 85"/>
                  <a:gd name="T8" fmla="*/ 103 w 209"/>
                  <a:gd name="T9" fmla="*/ 36 h 85"/>
                  <a:gd name="T10" fmla="*/ 130 w 209"/>
                  <a:gd name="T11" fmla="*/ 27 h 85"/>
                  <a:gd name="T12" fmla="*/ 156 w 209"/>
                  <a:gd name="T13" fmla="*/ 17 h 85"/>
                  <a:gd name="T14" fmla="*/ 182 w 209"/>
                  <a:gd name="T15" fmla="*/ 9 h 85"/>
                  <a:gd name="T16" fmla="*/ 209 w 209"/>
                  <a:gd name="T17" fmla="*/ 0 h 85"/>
                  <a:gd name="T18" fmla="*/ 184 w 209"/>
                  <a:gd name="T19" fmla="*/ 16 h 85"/>
                  <a:gd name="T20" fmla="*/ 158 w 209"/>
                  <a:gd name="T21" fmla="*/ 31 h 85"/>
                  <a:gd name="T22" fmla="*/ 133 w 209"/>
                  <a:gd name="T23" fmla="*/ 44 h 85"/>
                  <a:gd name="T24" fmla="*/ 107 w 209"/>
                  <a:gd name="T25" fmla="*/ 56 h 85"/>
                  <a:gd name="T26" fmla="*/ 80 w 209"/>
                  <a:gd name="T27" fmla="*/ 67 h 85"/>
                  <a:gd name="T28" fmla="*/ 53 w 209"/>
                  <a:gd name="T29" fmla="*/ 75 h 85"/>
                  <a:gd name="T30" fmla="*/ 27 w 209"/>
                  <a:gd name="T31" fmla="*/ 81 h 85"/>
                  <a:gd name="T32" fmla="*/ 0 w 209"/>
                  <a:gd name="T33"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9" h="85">
                    <a:moveTo>
                      <a:pt x="0" y="85"/>
                    </a:moveTo>
                    <a:lnTo>
                      <a:pt x="25" y="70"/>
                    </a:lnTo>
                    <a:lnTo>
                      <a:pt x="51" y="56"/>
                    </a:lnTo>
                    <a:lnTo>
                      <a:pt x="76" y="46"/>
                    </a:lnTo>
                    <a:lnTo>
                      <a:pt x="103" y="36"/>
                    </a:lnTo>
                    <a:lnTo>
                      <a:pt x="130" y="27"/>
                    </a:lnTo>
                    <a:lnTo>
                      <a:pt x="156" y="17"/>
                    </a:lnTo>
                    <a:lnTo>
                      <a:pt x="182" y="9"/>
                    </a:lnTo>
                    <a:lnTo>
                      <a:pt x="209" y="0"/>
                    </a:lnTo>
                    <a:lnTo>
                      <a:pt x="184" y="16"/>
                    </a:lnTo>
                    <a:lnTo>
                      <a:pt x="158" y="31"/>
                    </a:lnTo>
                    <a:lnTo>
                      <a:pt x="133" y="44"/>
                    </a:lnTo>
                    <a:lnTo>
                      <a:pt x="107" y="56"/>
                    </a:lnTo>
                    <a:lnTo>
                      <a:pt x="80" y="67"/>
                    </a:lnTo>
                    <a:lnTo>
                      <a:pt x="53" y="75"/>
                    </a:lnTo>
                    <a:lnTo>
                      <a:pt x="27" y="81"/>
                    </a:lnTo>
                    <a:lnTo>
                      <a:pt x="0" y="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6" name="Freeform 48"/>
              <p:cNvSpPr>
                <a:spLocks/>
              </p:cNvSpPr>
              <p:nvPr/>
            </p:nvSpPr>
            <p:spPr bwMode="auto">
              <a:xfrm>
                <a:off x="1765301" y="2068513"/>
                <a:ext cx="92075" cy="80963"/>
              </a:xfrm>
              <a:custGeom>
                <a:avLst/>
                <a:gdLst>
                  <a:gd name="T0" fmla="*/ 113 w 115"/>
                  <a:gd name="T1" fmla="*/ 47 h 102"/>
                  <a:gd name="T2" fmla="*/ 102 w 115"/>
                  <a:gd name="T3" fmla="*/ 59 h 102"/>
                  <a:gd name="T4" fmla="*/ 90 w 115"/>
                  <a:gd name="T5" fmla="*/ 70 h 102"/>
                  <a:gd name="T6" fmla="*/ 76 w 115"/>
                  <a:gd name="T7" fmla="*/ 81 h 102"/>
                  <a:gd name="T8" fmla="*/ 63 w 115"/>
                  <a:gd name="T9" fmla="*/ 89 h 102"/>
                  <a:gd name="T10" fmla="*/ 47 w 115"/>
                  <a:gd name="T11" fmla="*/ 96 h 102"/>
                  <a:gd name="T12" fmla="*/ 32 w 115"/>
                  <a:gd name="T13" fmla="*/ 100 h 102"/>
                  <a:gd name="T14" fmla="*/ 16 w 115"/>
                  <a:gd name="T15" fmla="*/ 102 h 102"/>
                  <a:gd name="T16" fmla="*/ 0 w 115"/>
                  <a:gd name="T17" fmla="*/ 101 h 102"/>
                  <a:gd name="T18" fmla="*/ 8 w 115"/>
                  <a:gd name="T19" fmla="*/ 76 h 102"/>
                  <a:gd name="T20" fmla="*/ 16 w 115"/>
                  <a:gd name="T21" fmla="*/ 50 h 102"/>
                  <a:gd name="T22" fmla="*/ 25 w 115"/>
                  <a:gd name="T23" fmla="*/ 24 h 102"/>
                  <a:gd name="T24" fmla="*/ 36 w 115"/>
                  <a:gd name="T25" fmla="*/ 0 h 102"/>
                  <a:gd name="T26" fmla="*/ 44 w 115"/>
                  <a:gd name="T27" fmla="*/ 2 h 102"/>
                  <a:gd name="T28" fmla="*/ 54 w 115"/>
                  <a:gd name="T29" fmla="*/ 2 h 102"/>
                  <a:gd name="T30" fmla="*/ 62 w 115"/>
                  <a:gd name="T31" fmla="*/ 3 h 102"/>
                  <a:gd name="T32" fmla="*/ 71 w 115"/>
                  <a:gd name="T33" fmla="*/ 3 h 102"/>
                  <a:gd name="T34" fmla="*/ 79 w 115"/>
                  <a:gd name="T35" fmla="*/ 4 h 102"/>
                  <a:gd name="T36" fmla="*/ 87 w 115"/>
                  <a:gd name="T37" fmla="*/ 6 h 102"/>
                  <a:gd name="T38" fmla="*/ 97 w 115"/>
                  <a:gd name="T39" fmla="*/ 7 h 102"/>
                  <a:gd name="T40" fmla="*/ 105 w 115"/>
                  <a:gd name="T41" fmla="*/ 10 h 102"/>
                  <a:gd name="T42" fmla="*/ 109 w 115"/>
                  <a:gd name="T43" fmla="*/ 19 h 102"/>
                  <a:gd name="T44" fmla="*/ 113 w 115"/>
                  <a:gd name="T45" fmla="*/ 29 h 102"/>
                  <a:gd name="T46" fmla="*/ 115 w 115"/>
                  <a:gd name="T47" fmla="*/ 38 h 102"/>
                  <a:gd name="T48" fmla="*/ 113 w 115"/>
                  <a:gd name="T49" fmla="*/ 47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15" h="102">
                    <a:moveTo>
                      <a:pt x="113" y="47"/>
                    </a:moveTo>
                    <a:lnTo>
                      <a:pt x="102" y="59"/>
                    </a:lnTo>
                    <a:lnTo>
                      <a:pt x="90" y="70"/>
                    </a:lnTo>
                    <a:lnTo>
                      <a:pt x="76" y="81"/>
                    </a:lnTo>
                    <a:lnTo>
                      <a:pt x="63" y="89"/>
                    </a:lnTo>
                    <a:lnTo>
                      <a:pt x="47" y="96"/>
                    </a:lnTo>
                    <a:lnTo>
                      <a:pt x="32" y="100"/>
                    </a:lnTo>
                    <a:lnTo>
                      <a:pt x="16" y="102"/>
                    </a:lnTo>
                    <a:lnTo>
                      <a:pt x="0" y="101"/>
                    </a:lnTo>
                    <a:lnTo>
                      <a:pt x="8" y="76"/>
                    </a:lnTo>
                    <a:lnTo>
                      <a:pt x="16" y="50"/>
                    </a:lnTo>
                    <a:lnTo>
                      <a:pt x="25" y="24"/>
                    </a:lnTo>
                    <a:lnTo>
                      <a:pt x="36" y="0"/>
                    </a:lnTo>
                    <a:lnTo>
                      <a:pt x="44" y="2"/>
                    </a:lnTo>
                    <a:lnTo>
                      <a:pt x="54" y="2"/>
                    </a:lnTo>
                    <a:lnTo>
                      <a:pt x="62" y="3"/>
                    </a:lnTo>
                    <a:lnTo>
                      <a:pt x="71" y="3"/>
                    </a:lnTo>
                    <a:lnTo>
                      <a:pt x="79" y="4"/>
                    </a:lnTo>
                    <a:lnTo>
                      <a:pt x="87" y="6"/>
                    </a:lnTo>
                    <a:lnTo>
                      <a:pt x="97" y="7"/>
                    </a:lnTo>
                    <a:lnTo>
                      <a:pt x="105" y="10"/>
                    </a:lnTo>
                    <a:lnTo>
                      <a:pt x="109" y="19"/>
                    </a:lnTo>
                    <a:lnTo>
                      <a:pt x="113" y="29"/>
                    </a:lnTo>
                    <a:lnTo>
                      <a:pt x="115" y="38"/>
                    </a:lnTo>
                    <a:lnTo>
                      <a:pt x="113"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49"/>
              <p:cNvSpPr>
                <a:spLocks/>
              </p:cNvSpPr>
              <p:nvPr/>
            </p:nvSpPr>
            <p:spPr bwMode="auto">
              <a:xfrm>
                <a:off x="1695451" y="2224088"/>
                <a:ext cx="96838" cy="180975"/>
              </a:xfrm>
              <a:custGeom>
                <a:avLst/>
                <a:gdLst>
                  <a:gd name="T0" fmla="*/ 82 w 122"/>
                  <a:gd name="T1" fmla="*/ 147 h 227"/>
                  <a:gd name="T2" fmla="*/ 75 w 122"/>
                  <a:gd name="T3" fmla="*/ 158 h 227"/>
                  <a:gd name="T4" fmla="*/ 67 w 122"/>
                  <a:gd name="T5" fmla="*/ 168 h 227"/>
                  <a:gd name="T6" fmla="*/ 61 w 122"/>
                  <a:gd name="T7" fmla="*/ 178 h 227"/>
                  <a:gd name="T8" fmla="*/ 54 w 122"/>
                  <a:gd name="T9" fmla="*/ 188 h 227"/>
                  <a:gd name="T10" fmla="*/ 46 w 122"/>
                  <a:gd name="T11" fmla="*/ 198 h 227"/>
                  <a:gd name="T12" fmla="*/ 39 w 122"/>
                  <a:gd name="T13" fmla="*/ 208 h 227"/>
                  <a:gd name="T14" fmla="*/ 31 w 122"/>
                  <a:gd name="T15" fmla="*/ 217 h 227"/>
                  <a:gd name="T16" fmla="*/ 23 w 122"/>
                  <a:gd name="T17" fmla="*/ 227 h 227"/>
                  <a:gd name="T18" fmla="*/ 16 w 122"/>
                  <a:gd name="T19" fmla="*/ 190 h 227"/>
                  <a:gd name="T20" fmla="*/ 10 w 122"/>
                  <a:gd name="T21" fmla="*/ 153 h 227"/>
                  <a:gd name="T22" fmla="*/ 4 w 122"/>
                  <a:gd name="T23" fmla="*/ 115 h 227"/>
                  <a:gd name="T24" fmla="*/ 0 w 122"/>
                  <a:gd name="T25" fmla="*/ 78 h 227"/>
                  <a:gd name="T26" fmla="*/ 8 w 122"/>
                  <a:gd name="T27" fmla="*/ 66 h 227"/>
                  <a:gd name="T28" fmla="*/ 16 w 122"/>
                  <a:gd name="T29" fmla="*/ 56 h 227"/>
                  <a:gd name="T30" fmla="*/ 27 w 122"/>
                  <a:gd name="T31" fmla="*/ 45 h 227"/>
                  <a:gd name="T32" fmla="*/ 38 w 122"/>
                  <a:gd name="T33" fmla="*/ 36 h 227"/>
                  <a:gd name="T34" fmla="*/ 47 w 122"/>
                  <a:gd name="T35" fmla="*/ 28 h 227"/>
                  <a:gd name="T36" fmla="*/ 58 w 122"/>
                  <a:gd name="T37" fmla="*/ 19 h 227"/>
                  <a:gd name="T38" fmla="*/ 69 w 122"/>
                  <a:gd name="T39" fmla="*/ 9 h 227"/>
                  <a:gd name="T40" fmla="*/ 78 w 122"/>
                  <a:gd name="T41" fmla="*/ 0 h 227"/>
                  <a:gd name="T42" fmla="*/ 85 w 122"/>
                  <a:gd name="T43" fmla="*/ 2 h 227"/>
                  <a:gd name="T44" fmla="*/ 96 w 122"/>
                  <a:gd name="T45" fmla="*/ 23 h 227"/>
                  <a:gd name="T46" fmla="*/ 106 w 122"/>
                  <a:gd name="T47" fmla="*/ 43 h 227"/>
                  <a:gd name="T48" fmla="*/ 116 w 122"/>
                  <a:gd name="T49" fmla="*/ 63 h 227"/>
                  <a:gd name="T50" fmla="*/ 122 w 122"/>
                  <a:gd name="T51" fmla="*/ 84 h 227"/>
                  <a:gd name="T52" fmla="*/ 118 w 122"/>
                  <a:gd name="T53" fmla="*/ 94 h 227"/>
                  <a:gd name="T54" fmla="*/ 114 w 122"/>
                  <a:gd name="T55" fmla="*/ 102 h 227"/>
                  <a:gd name="T56" fmla="*/ 110 w 122"/>
                  <a:gd name="T57" fmla="*/ 110 h 227"/>
                  <a:gd name="T58" fmla="*/ 105 w 122"/>
                  <a:gd name="T59" fmla="*/ 118 h 227"/>
                  <a:gd name="T60" fmla="*/ 100 w 122"/>
                  <a:gd name="T61" fmla="*/ 125 h 227"/>
                  <a:gd name="T62" fmla="*/ 93 w 122"/>
                  <a:gd name="T63" fmla="*/ 133 h 227"/>
                  <a:gd name="T64" fmla="*/ 88 w 122"/>
                  <a:gd name="T65" fmla="*/ 139 h 227"/>
                  <a:gd name="T66" fmla="*/ 82 w 122"/>
                  <a:gd name="T67" fmla="*/ 147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22" h="227">
                    <a:moveTo>
                      <a:pt x="82" y="147"/>
                    </a:moveTo>
                    <a:lnTo>
                      <a:pt x="75" y="158"/>
                    </a:lnTo>
                    <a:lnTo>
                      <a:pt x="67" y="168"/>
                    </a:lnTo>
                    <a:lnTo>
                      <a:pt x="61" y="178"/>
                    </a:lnTo>
                    <a:lnTo>
                      <a:pt x="54" y="188"/>
                    </a:lnTo>
                    <a:lnTo>
                      <a:pt x="46" y="198"/>
                    </a:lnTo>
                    <a:lnTo>
                      <a:pt x="39" y="208"/>
                    </a:lnTo>
                    <a:lnTo>
                      <a:pt x="31" y="217"/>
                    </a:lnTo>
                    <a:lnTo>
                      <a:pt x="23" y="227"/>
                    </a:lnTo>
                    <a:lnTo>
                      <a:pt x="16" y="190"/>
                    </a:lnTo>
                    <a:lnTo>
                      <a:pt x="10" y="153"/>
                    </a:lnTo>
                    <a:lnTo>
                      <a:pt x="4" y="115"/>
                    </a:lnTo>
                    <a:lnTo>
                      <a:pt x="0" y="78"/>
                    </a:lnTo>
                    <a:lnTo>
                      <a:pt x="8" y="66"/>
                    </a:lnTo>
                    <a:lnTo>
                      <a:pt x="16" y="56"/>
                    </a:lnTo>
                    <a:lnTo>
                      <a:pt x="27" y="45"/>
                    </a:lnTo>
                    <a:lnTo>
                      <a:pt x="38" y="36"/>
                    </a:lnTo>
                    <a:lnTo>
                      <a:pt x="47" y="28"/>
                    </a:lnTo>
                    <a:lnTo>
                      <a:pt x="58" y="19"/>
                    </a:lnTo>
                    <a:lnTo>
                      <a:pt x="69" y="9"/>
                    </a:lnTo>
                    <a:lnTo>
                      <a:pt x="78" y="0"/>
                    </a:lnTo>
                    <a:lnTo>
                      <a:pt x="85" y="2"/>
                    </a:lnTo>
                    <a:lnTo>
                      <a:pt x="96" y="23"/>
                    </a:lnTo>
                    <a:lnTo>
                      <a:pt x="106" y="43"/>
                    </a:lnTo>
                    <a:lnTo>
                      <a:pt x="116" y="63"/>
                    </a:lnTo>
                    <a:lnTo>
                      <a:pt x="122" y="84"/>
                    </a:lnTo>
                    <a:lnTo>
                      <a:pt x="118" y="94"/>
                    </a:lnTo>
                    <a:lnTo>
                      <a:pt x="114" y="102"/>
                    </a:lnTo>
                    <a:lnTo>
                      <a:pt x="110" y="110"/>
                    </a:lnTo>
                    <a:lnTo>
                      <a:pt x="105" y="118"/>
                    </a:lnTo>
                    <a:lnTo>
                      <a:pt x="100" y="125"/>
                    </a:lnTo>
                    <a:lnTo>
                      <a:pt x="93" y="133"/>
                    </a:lnTo>
                    <a:lnTo>
                      <a:pt x="88" y="139"/>
                    </a:lnTo>
                    <a:lnTo>
                      <a:pt x="82" y="1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8" name="Freeform 50"/>
              <p:cNvSpPr>
                <a:spLocks/>
              </p:cNvSpPr>
              <p:nvPr/>
            </p:nvSpPr>
            <p:spPr bwMode="auto">
              <a:xfrm>
                <a:off x="1565276" y="2544763"/>
                <a:ext cx="128588" cy="46038"/>
              </a:xfrm>
              <a:custGeom>
                <a:avLst/>
                <a:gdLst>
                  <a:gd name="T0" fmla="*/ 71 w 163"/>
                  <a:gd name="T1" fmla="*/ 44 h 59"/>
                  <a:gd name="T2" fmla="*/ 63 w 163"/>
                  <a:gd name="T3" fmla="*/ 52 h 59"/>
                  <a:gd name="T4" fmla="*/ 55 w 163"/>
                  <a:gd name="T5" fmla="*/ 56 h 59"/>
                  <a:gd name="T6" fmla="*/ 47 w 163"/>
                  <a:gd name="T7" fmla="*/ 59 h 59"/>
                  <a:gd name="T8" fmla="*/ 38 w 163"/>
                  <a:gd name="T9" fmla="*/ 59 h 59"/>
                  <a:gd name="T10" fmla="*/ 28 w 163"/>
                  <a:gd name="T11" fmla="*/ 57 h 59"/>
                  <a:gd name="T12" fmla="*/ 19 w 163"/>
                  <a:gd name="T13" fmla="*/ 56 h 59"/>
                  <a:gd name="T14" fmla="*/ 9 w 163"/>
                  <a:gd name="T15" fmla="*/ 53 h 59"/>
                  <a:gd name="T16" fmla="*/ 0 w 163"/>
                  <a:gd name="T17" fmla="*/ 52 h 59"/>
                  <a:gd name="T18" fmla="*/ 14 w 163"/>
                  <a:gd name="T19" fmla="*/ 33 h 59"/>
                  <a:gd name="T20" fmla="*/ 30 w 163"/>
                  <a:gd name="T21" fmla="*/ 20 h 59"/>
                  <a:gd name="T22" fmla="*/ 48 w 163"/>
                  <a:gd name="T23" fmla="*/ 10 h 59"/>
                  <a:gd name="T24" fmla="*/ 69 w 163"/>
                  <a:gd name="T25" fmla="*/ 4 h 59"/>
                  <a:gd name="T26" fmla="*/ 90 w 163"/>
                  <a:gd name="T27" fmla="*/ 1 h 59"/>
                  <a:gd name="T28" fmla="*/ 113 w 163"/>
                  <a:gd name="T29" fmla="*/ 0 h 59"/>
                  <a:gd name="T30" fmla="*/ 134 w 163"/>
                  <a:gd name="T31" fmla="*/ 2 h 59"/>
                  <a:gd name="T32" fmla="*/ 156 w 163"/>
                  <a:gd name="T33" fmla="*/ 5 h 59"/>
                  <a:gd name="T34" fmla="*/ 163 w 163"/>
                  <a:gd name="T35" fmla="*/ 6 h 59"/>
                  <a:gd name="T36" fmla="*/ 151 w 163"/>
                  <a:gd name="T37" fmla="*/ 9 h 59"/>
                  <a:gd name="T38" fmla="*/ 138 w 163"/>
                  <a:gd name="T39" fmla="*/ 12 h 59"/>
                  <a:gd name="T40" fmla="*/ 126 w 163"/>
                  <a:gd name="T41" fmla="*/ 14 h 59"/>
                  <a:gd name="T42" fmla="*/ 116 w 163"/>
                  <a:gd name="T43" fmla="*/ 17 h 59"/>
                  <a:gd name="T44" fmla="*/ 104 w 163"/>
                  <a:gd name="T45" fmla="*/ 22 h 59"/>
                  <a:gd name="T46" fmla="*/ 91 w 163"/>
                  <a:gd name="T47" fmla="*/ 28 h 59"/>
                  <a:gd name="T48" fmla="*/ 81 w 163"/>
                  <a:gd name="T49" fmla="*/ 35 h 59"/>
                  <a:gd name="T50" fmla="*/ 71 w 163"/>
                  <a:gd name="T51" fmla="*/ 4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3" h="59">
                    <a:moveTo>
                      <a:pt x="71" y="44"/>
                    </a:moveTo>
                    <a:lnTo>
                      <a:pt x="63" y="52"/>
                    </a:lnTo>
                    <a:lnTo>
                      <a:pt x="55" y="56"/>
                    </a:lnTo>
                    <a:lnTo>
                      <a:pt x="47" y="59"/>
                    </a:lnTo>
                    <a:lnTo>
                      <a:pt x="38" y="59"/>
                    </a:lnTo>
                    <a:lnTo>
                      <a:pt x="28" y="57"/>
                    </a:lnTo>
                    <a:lnTo>
                      <a:pt x="19" y="56"/>
                    </a:lnTo>
                    <a:lnTo>
                      <a:pt x="9" y="53"/>
                    </a:lnTo>
                    <a:lnTo>
                      <a:pt x="0" y="52"/>
                    </a:lnTo>
                    <a:lnTo>
                      <a:pt x="14" y="33"/>
                    </a:lnTo>
                    <a:lnTo>
                      <a:pt x="30" y="20"/>
                    </a:lnTo>
                    <a:lnTo>
                      <a:pt x="48" y="10"/>
                    </a:lnTo>
                    <a:lnTo>
                      <a:pt x="69" y="4"/>
                    </a:lnTo>
                    <a:lnTo>
                      <a:pt x="90" y="1"/>
                    </a:lnTo>
                    <a:lnTo>
                      <a:pt x="113" y="0"/>
                    </a:lnTo>
                    <a:lnTo>
                      <a:pt x="134" y="2"/>
                    </a:lnTo>
                    <a:lnTo>
                      <a:pt x="156" y="5"/>
                    </a:lnTo>
                    <a:lnTo>
                      <a:pt x="163" y="6"/>
                    </a:lnTo>
                    <a:lnTo>
                      <a:pt x="151" y="9"/>
                    </a:lnTo>
                    <a:lnTo>
                      <a:pt x="138" y="12"/>
                    </a:lnTo>
                    <a:lnTo>
                      <a:pt x="126" y="14"/>
                    </a:lnTo>
                    <a:lnTo>
                      <a:pt x="116" y="17"/>
                    </a:lnTo>
                    <a:lnTo>
                      <a:pt x="104" y="22"/>
                    </a:lnTo>
                    <a:lnTo>
                      <a:pt x="91" y="28"/>
                    </a:lnTo>
                    <a:lnTo>
                      <a:pt x="81" y="35"/>
                    </a:lnTo>
                    <a:lnTo>
                      <a:pt x="71" y="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Freeform 51"/>
              <p:cNvSpPr>
                <a:spLocks/>
              </p:cNvSpPr>
              <p:nvPr/>
            </p:nvSpPr>
            <p:spPr bwMode="auto">
              <a:xfrm>
                <a:off x="1690688" y="2181226"/>
                <a:ext cx="53975" cy="65088"/>
              </a:xfrm>
              <a:custGeom>
                <a:avLst/>
                <a:gdLst>
                  <a:gd name="T0" fmla="*/ 0 w 67"/>
                  <a:gd name="T1" fmla="*/ 83 h 83"/>
                  <a:gd name="T2" fmla="*/ 7 w 67"/>
                  <a:gd name="T3" fmla="*/ 6 h 83"/>
                  <a:gd name="T4" fmla="*/ 12 w 67"/>
                  <a:gd name="T5" fmla="*/ 6 h 83"/>
                  <a:gd name="T6" fmla="*/ 19 w 67"/>
                  <a:gd name="T7" fmla="*/ 5 h 83"/>
                  <a:gd name="T8" fmla="*/ 24 w 67"/>
                  <a:gd name="T9" fmla="*/ 2 h 83"/>
                  <a:gd name="T10" fmla="*/ 31 w 67"/>
                  <a:gd name="T11" fmla="*/ 1 h 83"/>
                  <a:gd name="T12" fmla="*/ 36 w 67"/>
                  <a:gd name="T13" fmla="*/ 0 h 83"/>
                  <a:gd name="T14" fmla="*/ 43 w 67"/>
                  <a:gd name="T15" fmla="*/ 0 h 83"/>
                  <a:gd name="T16" fmla="*/ 48 w 67"/>
                  <a:gd name="T17" fmla="*/ 0 h 83"/>
                  <a:gd name="T18" fmla="*/ 55 w 67"/>
                  <a:gd name="T19" fmla="*/ 2 h 83"/>
                  <a:gd name="T20" fmla="*/ 67 w 67"/>
                  <a:gd name="T21" fmla="*/ 20 h 83"/>
                  <a:gd name="T22" fmla="*/ 59 w 67"/>
                  <a:gd name="T23" fmla="*/ 28 h 83"/>
                  <a:gd name="T24" fmla="*/ 50 w 67"/>
                  <a:gd name="T25" fmla="*/ 36 h 83"/>
                  <a:gd name="T26" fmla="*/ 42 w 67"/>
                  <a:gd name="T27" fmla="*/ 43 h 83"/>
                  <a:gd name="T28" fmla="*/ 32 w 67"/>
                  <a:gd name="T29" fmla="*/ 51 h 83"/>
                  <a:gd name="T30" fmla="*/ 24 w 67"/>
                  <a:gd name="T31" fmla="*/ 59 h 83"/>
                  <a:gd name="T32" fmla="*/ 16 w 67"/>
                  <a:gd name="T33" fmla="*/ 67 h 83"/>
                  <a:gd name="T34" fmla="*/ 8 w 67"/>
                  <a:gd name="T35" fmla="*/ 75 h 83"/>
                  <a:gd name="T36" fmla="*/ 0 w 67"/>
                  <a:gd name="T37" fmla="*/ 8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83">
                    <a:moveTo>
                      <a:pt x="0" y="83"/>
                    </a:moveTo>
                    <a:lnTo>
                      <a:pt x="7" y="6"/>
                    </a:lnTo>
                    <a:lnTo>
                      <a:pt x="12" y="6"/>
                    </a:lnTo>
                    <a:lnTo>
                      <a:pt x="19" y="5"/>
                    </a:lnTo>
                    <a:lnTo>
                      <a:pt x="24" y="2"/>
                    </a:lnTo>
                    <a:lnTo>
                      <a:pt x="31" y="1"/>
                    </a:lnTo>
                    <a:lnTo>
                      <a:pt x="36" y="0"/>
                    </a:lnTo>
                    <a:lnTo>
                      <a:pt x="43" y="0"/>
                    </a:lnTo>
                    <a:lnTo>
                      <a:pt x="48" y="0"/>
                    </a:lnTo>
                    <a:lnTo>
                      <a:pt x="55" y="2"/>
                    </a:lnTo>
                    <a:lnTo>
                      <a:pt x="67" y="20"/>
                    </a:lnTo>
                    <a:lnTo>
                      <a:pt x="59" y="28"/>
                    </a:lnTo>
                    <a:lnTo>
                      <a:pt x="50" y="36"/>
                    </a:lnTo>
                    <a:lnTo>
                      <a:pt x="42" y="43"/>
                    </a:lnTo>
                    <a:lnTo>
                      <a:pt x="32" y="51"/>
                    </a:lnTo>
                    <a:lnTo>
                      <a:pt x="24" y="59"/>
                    </a:lnTo>
                    <a:lnTo>
                      <a:pt x="16" y="67"/>
                    </a:lnTo>
                    <a:lnTo>
                      <a:pt x="8" y="75"/>
                    </a:lnTo>
                    <a:lnTo>
                      <a:pt x="0"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52"/>
              <p:cNvSpPr>
                <a:spLocks/>
              </p:cNvSpPr>
              <p:nvPr/>
            </p:nvSpPr>
            <p:spPr bwMode="auto">
              <a:xfrm>
                <a:off x="1589088" y="1841501"/>
                <a:ext cx="182563" cy="258763"/>
              </a:xfrm>
              <a:custGeom>
                <a:avLst/>
                <a:gdLst>
                  <a:gd name="T0" fmla="*/ 94 w 230"/>
                  <a:gd name="T1" fmla="*/ 325 h 325"/>
                  <a:gd name="T2" fmla="*/ 82 w 230"/>
                  <a:gd name="T3" fmla="*/ 322 h 325"/>
                  <a:gd name="T4" fmla="*/ 73 w 230"/>
                  <a:gd name="T5" fmla="*/ 313 h 325"/>
                  <a:gd name="T6" fmla="*/ 66 w 230"/>
                  <a:gd name="T7" fmla="*/ 300 h 325"/>
                  <a:gd name="T8" fmla="*/ 60 w 230"/>
                  <a:gd name="T9" fmla="*/ 288 h 325"/>
                  <a:gd name="T10" fmla="*/ 67 w 230"/>
                  <a:gd name="T11" fmla="*/ 284 h 325"/>
                  <a:gd name="T12" fmla="*/ 74 w 230"/>
                  <a:gd name="T13" fmla="*/ 280 h 325"/>
                  <a:gd name="T14" fmla="*/ 81 w 230"/>
                  <a:gd name="T15" fmla="*/ 278 h 325"/>
                  <a:gd name="T16" fmla="*/ 87 w 230"/>
                  <a:gd name="T17" fmla="*/ 275 h 325"/>
                  <a:gd name="T18" fmla="*/ 94 w 230"/>
                  <a:gd name="T19" fmla="*/ 272 h 325"/>
                  <a:gd name="T20" fmla="*/ 101 w 230"/>
                  <a:gd name="T21" fmla="*/ 268 h 325"/>
                  <a:gd name="T22" fmla="*/ 106 w 230"/>
                  <a:gd name="T23" fmla="*/ 263 h 325"/>
                  <a:gd name="T24" fmla="*/ 111 w 230"/>
                  <a:gd name="T25" fmla="*/ 257 h 325"/>
                  <a:gd name="T26" fmla="*/ 48 w 230"/>
                  <a:gd name="T27" fmla="*/ 249 h 325"/>
                  <a:gd name="T28" fmla="*/ 44 w 230"/>
                  <a:gd name="T29" fmla="*/ 239 h 325"/>
                  <a:gd name="T30" fmla="*/ 43 w 230"/>
                  <a:gd name="T31" fmla="*/ 228 h 325"/>
                  <a:gd name="T32" fmla="*/ 39 w 230"/>
                  <a:gd name="T33" fmla="*/ 219 h 325"/>
                  <a:gd name="T34" fmla="*/ 32 w 230"/>
                  <a:gd name="T35" fmla="*/ 210 h 325"/>
                  <a:gd name="T36" fmla="*/ 0 w 230"/>
                  <a:gd name="T37" fmla="*/ 205 h 325"/>
                  <a:gd name="T38" fmla="*/ 5 w 230"/>
                  <a:gd name="T39" fmla="*/ 165 h 325"/>
                  <a:gd name="T40" fmla="*/ 17 w 230"/>
                  <a:gd name="T41" fmla="*/ 126 h 325"/>
                  <a:gd name="T42" fmla="*/ 30 w 230"/>
                  <a:gd name="T43" fmla="*/ 87 h 325"/>
                  <a:gd name="T44" fmla="*/ 31 w 230"/>
                  <a:gd name="T45" fmla="*/ 48 h 325"/>
                  <a:gd name="T46" fmla="*/ 35 w 230"/>
                  <a:gd name="T47" fmla="*/ 36 h 325"/>
                  <a:gd name="T48" fmla="*/ 40 w 230"/>
                  <a:gd name="T49" fmla="*/ 22 h 325"/>
                  <a:gd name="T50" fmla="*/ 48 w 230"/>
                  <a:gd name="T51" fmla="*/ 12 h 325"/>
                  <a:gd name="T52" fmla="*/ 60 w 230"/>
                  <a:gd name="T53" fmla="*/ 9 h 325"/>
                  <a:gd name="T54" fmla="*/ 77 w 230"/>
                  <a:gd name="T55" fmla="*/ 5 h 325"/>
                  <a:gd name="T56" fmla="*/ 91 w 230"/>
                  <a:gd name="T57" fmla="*/ 2 h 325"/>
                  <a:gd name="T58" fmla="*/ 109 w 230"/>
                  <a:gd name="T59" fmla="*/ 0 h 325"/>
                  <a:gd name="T60" fmla="*/ 125 w 230"/>
                  <a:gd name="T61" fmla="*/ 0 h 325"/>
                  <a:gd name="T62" fmla="*/ 141 w 230"/>
                  <a:gd name="T63" fmla="*/ 1 h 325"/>
                  <a:gd name="T64" fmla="*/ 157 w 230"/>
                  <a:gd name="T65" fmla="*/ 4 h 325"/>
                  <a:gd name="T66" fmla="*/ 173 w 230"/>
                  <a:gd name="T67" fmla="*/ 9 h 325"/>
                  <a:gd name="T68" fmla="*/ 188 w 230"/>
                  <a:gd name="T69" fmla="*/ 17 h 325"/>
                  <a:gd name="T70" fmla="*/ 201 w 230"/>
                  <a:gd name="T71" fmla="*/ 32 h 325"/>
                  <a:gd name="T72" fmla="*/ 212 w 230"/>
                  <a:gd name="T73" fmla="*/ 47 h 325"/>
                  <a:gd name="T74" fmla="*/ 220 w 230"/>
                  <a:gd name="T75" fmla="*/ 64 h 325"/>
                  <a:gd name="T76" fmla="*/ 227 w 230"/>
                  <a:gd name="T77" fmla="*/ 82 h 325"/>
                  <a:gd name="T78" fmla="*/ 230 w 230"/>
                  <a:gd name="T79" fmla="*/ 99 h 325"/>
                  <a:gd name="T80" fmla="*/ 230 w 230"/>
                  <a:gd name="T81" fmla="*/ 118 h 325"/>
                  <a:gd name="T82" fmla="*/ 228 w 230"/>
                  <a:gd name="T83" fmla="*/ 137 h 325"/>
                  <a:gd name="T84" fmla="*/ 224 w 230"/>
                  <a:gd name="T85" fmla="*/ 155 h 325"/>
                  <a:gd name="T86" fmla="*/ 219 w 230"/>
                  <a:gd name="T87" fmla="*/ 169 h 325"/>
                  <a:gd name="T88" fmla="*/ 214 w 230"/>
                  <a:gd name="T89" fmla="*/ 181 h 325"/>
                  <a:gd name="T90" fmla="*/ 205 w 230"/>
                  <a:gd name="T91" fmla="*/ 193 h 325"/>
                  <a:gd name="T92" fmla="*/ 196 w 230"/>
                  <a:gd name="T93" fmla="*/ 204 h 325"/>
                  <a:gd name="T94" fmla="*/ 187 w 230"/>
                  <a:gd name="T95" fmla="*/ 213 h 325"/>
                  <a:gd name="T96" fmla="*/ 175 w 230"/>
                  <a:gd name="T97" fmla="*/ 221 h 325"/>
                  <a:gd name="T98" fmla="*/ 161 w 230"/>
                  <a:gd name="T99" fmla="*/ 227 h 325"/>
                  <a:gd name="T100" fmla="*/ 148 w 230"/>
                  <a:gd name="T101" fmla="*/ 231 h 325"/>
                  <a:gd name="T102" fmla="*/ 214 w 230"/>
                  <a:gd name="T103" fmla="*/ 267 h 325"/>
                  <a:gd name="T104" fmla="*/ 200 w 230"/>
                  <a:gd name="T105" fmla="*/ 276 h 325"/>
                  <a:gd name="T106" fmla="*/ 185 w 230"/>
                  <a:gd name="T107" fmla="*/ 287 h 325"/>
                  <a:gd name="T108" fmla="*/ 171 w 230"/>
                  <a:gd name="T109" fmla="*/ 295 h 325"/>
                  <a:gd name="T110" fmla="*/ 156 w 230"/>
                  <a:gd name="T111" fmla="*/ 303 h 325"/>
                  <a:gd name="T112" fmla="*/ 141 w 230"/>
                  <a:gd name="T113" fmla="*/ 311 h 325"/>
                  <a:gd name="T114" fmla="*/ 126 w 230"/>
                  <a:gd name="T115" fmla="*/ 317 h 325"/>
                  <a:gd name="T116" fmla="*/ 110 w 230"/>
                  <a:gd name="T117" fmla="*/ 322 h 325"/>
                  <a:gd name="T118" fmla="*/ 94 w 230"/>
                  <a:gd name="T119" fmla="*/ 325 h 3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0" h="325">
                    <a:moveTo>
                      <a:pt x="94" y="325"/>
                    </a:moveTo>
                    <a:lnTo>
                      <a:pt x="82" y="322"/>
                    </a:lnTo>
                    <a:lnTo>
                      <a:pt x="73" y="313"/>
                    </a:lnTo>
                    <a:lnTo>
                      <a:pt x="66" y="300"/>
                    </a:lnTo>
                    <a:lnTo>
                      <a:pt x="60" y="288"/>
                    </a:lnTo>
                    <a:lnTo>
                      <a:pt x="67" y="284"/>
                    </a:lnTo>
                    <a:lnTo>
                      <a:pt x="74" y="280"/>
                    </a:lnTo>
                    <a:lnTo>
                      <a:pt x="81" y="278"/>
                    </a:lnTo>
                    <a:lnTo>
                      <a:pt x="87" y="275"/>
                    </a:lnTo>
                    <a:lnTo>
                      <a:pt x="94" y="272"/>
                    </a:lnTo>
                    <a:lnTo>
                      <a:pt x="101" y="268"/>
                    </a:lnTo>
                    <a:lnTo>
                      <a:pt x="106" y="263"/>
                    </a:lnTo>
                    <a:lnTo>
                      <a:pt x="111" y="257"/>
                    </a:lnTo>
                    <a:lnTo>
                      <a:pt x="48" y="249"/>
                    </a:lnTo>
                    <a:lnTo>
                      <a:pt x="44" y="239"/>
                    </a:lnTo>
                    <a:lnTo>
                      <a:pt x="43" y="228"/>
                    </a:lnTo>
                    <a:lnTo>
                      <a:pt x="39" y="219"/>
                    </a:lnTo>
                    <a:lnTo>
                      <a:pt x="32" y="210"/>
                    </a:lnTo>
                    <a:lnTo>
                      <a:pt x="0" y="205"/>
                    </a:lnTo>
                    <a:lnTo>
                      <a:pt x="5" y="165"/>
                    </a:lnTo>
                    <a:lnTo>
                      <a:pt x="17" y="126"/>
                    </a:lnTo>
                    <a:lnTo>
                      <a:pt x="30" y="87"/>
                    </a:lnTo>
                    <a:lnTo>
                      <a:pt x="31" y="48"/>
                    </a:lnTo>
                    <a:lnTo>
                      <a:pt x="35" y="36"/>
                    </a:lnTo>
                    <a:lnTo>
                      <a:pt x="40" y="22"/>
                    </a:lnTo>
                    <a:lnTo>
                      <a:pt x="48" y="12"/>
                    </a:lnTo>
                    <a:lnTo>
                      <a:pt x="60" y="9"/>
                    </a:lnTo>
                    <a:lnTo>
                      <a:pt x="77" y="5"/>
                    </a:lnTo>
                    <a:lnTo>
                      <a:pt x="91" y="2"/>
                    </a:lnTo>
                    <a:lnTo>
                      <a:pt x="109" y="0"/>
                    </a:lnTo>
                    <a:lnTo>
                      <a:pt x="125" y="0"/>
                    </a:lnTo>
                    <a:lnTo>
                      <a:pt x="141" y="1"/>
                    </a:lnTo>
                    <a:lnTo>
                      <a:pt x="157" y="4"/>
                    </a:lnTo>
                    <a:lnTo>
                      <a:pt x="173" y="9"/>
                    </a:lnTo>
                    <a:lnTo>
                      <a:pt x="188" y="17"/>
                    </a:lnTo>
                    <a:lnTo>
                      <a:pt x="201" y="32"/>
                    </a:lnTo>
                    <a:lnTo>
                      <a:pt x="212" y="47"/>
                    </a:lnTo>
                    <a:lnTo>
                      <a:pt x="220" y="64"/>
                    </a:lnTo>
                    <a:lnTo>
                      <a:pt x="227" y="82"/>
                    </a:lnTo>
                    <a:lnTo>
                      <a:pt x="230" y="99"/>
                    </a:lnTo>
                    <a:lnTo>
                      <a:pt x="230" y="118"/>
                    </a:lnTo>
                    <a:lnTo>
                      <a:pt x="228" y="137"/>
                    </a:lnTo>
                    <a:lnTo>
                      <a:pt x="224" y="155"/>
                    </a:lnTo>
                    <a:lnTo>
                      <a:pt x="219" y="169"/>
                    </a:lnTo>
                    <a:lnTo>
                      <a:pt x="214" y="181"/>
                    </a:lnTo>
                    <a:lnTo>
                      <a:pt x="205" y="193"/>
                    </a:lnTo>
                    <a:lnTo>
                      <a:pt x="196" y="204"/>
                    </a:lnTo>
                    <a:lnTo>
                      <a:pt x="187" y="213"/>
                    </a:lnTo>
                    <a:lnTo>
                      <a:pt x="175" y="221"/>
                    </a:lnTo>
                    <a:lnTo>
                      <a:pt x="161" y="227"/>
                    </a:lnTo>
                    <a:lnTo>
                      <a:pt x="148" y="231"/>
                    </a:lnTo>
                    <a:lnTo>
                      <a:pt x="214" y="267"/>
                    </a:lnTo>
                    <a:lnTo>
                      <a:pt x="200" y="276"/>
                    </a:lnTo>
                    <a:lnTo>
                      <a:pt x="185" y="287"/>
                    </a:lnTo>
                    <a:lnTo>
                      <a:pt x="171" y="295"/>
                    </a:lnTo>
                    <a:lnTo>
                      <a:pt x="156" y="303"/>
                    </a:lnTo>
                    <a:lnTo>
                      <a:pt x="141" y="311"/>
                    </a:lnTo>
                    <a:lnTo>
                      <a:pt x="126" y="317"/>
                    </a:lnTo>
                    <a:lnTo>
                      <a:pt x="110" y="322"/>
                    </a:lnTo>
                    <a:lnTo>
                      <a:pt x="94" y="32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53"/>
              <p:cNvSpPr>
                <a:spLocks/>
              </p:cNvSpPr>
              <p:nvPr/>
            </p:nvSpPr>
            <p:spPr bwMode="auto">
              <a:xfrm>
                <a:off x="1646238" y="1757363"/>
                <a:ext cx="150813" cy="50800"/>
              </a:xfrm>
              <a:custGeom>
                <a:avLst/>
                <a:gdLst>
                  <a:gd name="T0" fmla="*/ 93 w 191"/>
                  <a:gd name="T1" fmla="*/ 31 h 65"/>
                  <a:gd name="T2" fmla="*/ 102 w 191"/>
                  <a:gd name="T3" fmla="*/ 34 h 65"/>
                  <a:gd name="T4" fmla="*/ 112 w 191"/>
                  <a:gd name="T5" fmla="*/ 35 h 65"/>
                  <a:gd name="T6" fmla="*/ 121 w 191"/>
                  <a:gd name="T7" fmla="*/ 36 h 65"/>
                  <a:gd name="T8" fmla="*/ 130 w 191"/>
                  <a:gd name="T9" fmla="*/ 39 h 65"/>
                  <a:gd name="T10" fmla="*/ 114 w 191"/>
                  <a:gd name="T11" fmla="*/ 42 h 65"/>
                  <a:gd name="T12" fmla="*/ 98 w 191"/>
                  <a:gd name="T13" fmla="*/ 46 h 65"/>
                  <a:gd name="T14" fmla="*/ 82 w 191"/>
                  <a:gd name="T15" fmla="*/ 51 h 65"/>
                  <a:gd name="T16" fmla="*/ 66 w 191"/>
                  <a:gd name="T17" fmla="*/ 55 h 65"/>
                  <a:gd name="T18" fmla="*/ 50 w 191"/>
                  <a:gd name="T19" fmla="*/ 59 h 65"/>
                  <a:gd name="T20" fmla="*/ 34 w 191"/>
                  <a:gd name="T21" fmla="*/ 63 h 65"/>
                  <a:gd name="T22" fmla="*/ 18 w 191"/>
                  <a:gd name="T23" fmla="*/ 65 h 65"/>
                  <a:gd name="T24" fmla="*/ 0 w 191"/>
                  <a:gd name="T25" fmla="*/ 65 h 65"/>
                  <a:gd name="T26" fmla="*/ 18 w 191"/>
                  <a:gd name="T27" fmla="*/ 54 h 65"/>
                  <a:gd name="T28" fmla="*/ 34 w 191"/>
                  <a:gd name="T29" fmla="*/ 43 h 65"/>
                  <a:gd name="T30" fmla="*/ 51 w 191"/>
                  <a:gd name="T31" fmla="*/ 31 h 65"/>
                  <a:gd name="T32" fmla="*/ 69 w 191"/>
                  <a:gd name="T33" fmla="*/ 20 h 65"/>
                  <a:gd name="T34" fmla="*/ 87 w 191"/>
                  <a:gd name="T35" fmla="*/ 11 h 65"/>
                  <a:gd name="T36" fmla="*/ 105 w 191"/>
                  <a:gd name="T37" fmla="*/ 4 h 65"/>
                  <a:gd name="T38" fmla="*/ 124 w 191"/>
                  <a:gd name="T39" fmla="*/ 0 h 65"/>
                  <a:gd name="T40" fmla="*/ 144 w 191"/>
                  <a:gd name="T41" fmla="*/ 2 h 65"/>
                  <a:gd name="T42" fmla="*/ 191 w 191"/>
                  <a:gd name="T43" fmla="*/ 12 h 65"/>
                  <a:gd name="T44" fmla="*/ 179 w 191"/>
                  <a:gd name="T45" fmla="*/ 15 h 65"/>
                  <a:gd name="T46" fmla="*/ 167 w 191"/>
                  <a:gd name="T47" fmla="*/ 16 h 65"/>
                  <a:gd name="T48" fmla="*/ 153 w 191"/>
                  <a:gd name="T49" fmla="*/ 18 h 65"/>
                  <a:gd name="T50" fmla="*/ 141 w 191"/>
                  <a:gd name="T51" fmla="*/ 19 h 65"/>
                  <a:gd name="T52" fmla="*/ 129 w 191"/>
                  <a:gd name="T53" fmla="*/ 20 h 65"/>
                  <a:gd name="T54" fmla="*/ 117 w 191"/>
                  <a:gd name="T55" fmla="*/ 23 h 65"/>
                  <a:gd name="T56" fmla="*/ 105 w 191"/>
                  <a:gd name="T57" fmla="*/ 26 h 65"/>
                  <a:gd name="T58" fmla="*/ 93 w 191"/>
                  <a:gd name="T59" fmla="*/ 3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1" h="65">
                    <a:moveTo>
                      <a:pt x="93" y="31"/>
                    </a:moveTo>
                    <a:lnTo>
                      <a:pt x="102" y="34"/>
                    </a:lnTo>
                    <a:lnTo>
                      <a:pt x="112" y="35"/>
                    </a:lnTo>
                    <a:lnTo>
                      <a:pt x="121" y="36"/>
                    </a:lnTo>
                    <a:lnTo>
                      <a:pt x="130" y="39"/>
                    </a:lnTo>
                    <a:lnTo>
                      <a:pt x="114" y="42"/>
                    </a:lnTo>
                    <a:lnTo>
                      <a:pt x="98" y="46"/>
                    </a:lnTo>
                    <a:lnTo>
                      <a:pt x="82" y="51"/>
                    </a:lnTo>
                    <a:lnTo>
                      <a:pt x="66" y="55"/>
                    </a:lnTo>
                    <a:lnTo>
                      <a:pt x="50" y="59"/>
                    </a:lnTo>
                    <a:lnTo>
                      <a:pt x="34" y="63"/>
                    </a:lnTo>
                    <a:lnTo>
                      <a:pt x="18" y="65"/>
                    </a:lnTo>
                    <a:lnTo>
                      <a:pt x="0" y="65"/>
                    </a:lnTo>
                    <a:lnTo>
                      <a:pt x="18" y="54"/>
                    </a:lnTo>
                    <a:lnTo>
                      <a:pt x="34" y="43"/>
                    </a:lnTo>
                    <a:lnTo>
                      <a:pt x="51" y="31"/>
                    </a:lnTo>
                    <a:lnTo>
                      <a:pt x="69" y="20"/>
                    </a:lnTo>
                    <a:lnTo>
                      <a:pt x="87" y="11"/>
                    </a:lnTo>
                    <a:lnTo>
                      <a:pt x="105" y="4"/>
                    </a:lnTo>
                    <a:lnTo>
                      <a:pt x="124" y="0"/>
                    </a:lnTo>
                    <a:lnTo>
                      <a:pt x="144" y="2"/>
                    </a:lnTo>
                    <a:lnTo>
                      <a:pt x="191" y="12"/>
                    </a:lnTo>
                    <a:lnTo>
                      <a:pt x="179" y="15"/>
                    </a:lnTo>
                    <a:lnTo>
                      <a:pt x="167" y="16"/>
                    </a:lnTo>
                    <a:lnTo>
                      <a:pt x="153" y="18"/>
                    </a:lnTo>
                    <a:lnTo>
                      <a:pt x="141" y="19"/>
                    </a:lnTo>
                    <a:lnTo>
                      <a:pt x="129" y="20"/>
                    </a:lnTo>
                    <a:lnTo>
                      <a:pt x="117" y="23"/>
                    </a:lnTo>
                    <a:lnTo>
                      <a:pt x="105" y="26"/>
                    </a:lnTo>
                    <a:lnTo>
                      <a:pt x="93" y="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54"/>
              <p:cNvSpPr>
                <a:spLocks/>
              </p:cNvSpPr>
              <p:nvPr/>
            </p:nvSpPr>
            <p:spPr bwMode="auto">
              <a:xfrm>
                <a:off x="1230313" y="2147888"/>
                <a:ext cx="376238" cy="401638"/>
              </a:xfrm>
              <a:custGeom>
                <a:avLst/>
                <a:gdLst>
                  <a:gd name="T0" fmla="*/ 372 w 472"/>
                  <a:gd name="T1" fmla="*/ 438 h 506"/>
                  <a:gd name="T2" fmla="*/ 333 w 472"/>
                  <a:gd name="T3" fmla="*/ 459 h 506"/>
                  <a:gd name="T4" fmla="*/ 295 w 472"/>
                  <a:gd name="T5" fmla="*/ 481 h 506"/>
                  <a:gd name="T6" fmla="*/ 256 w 472"/>
                  <a:gd name="T7" fmla="*/ 500 h 506"/>
                  <a:gd name="T8" fmla="*/ 231 w 472"/>
                  <a:gd name="T9" fmla="*/ 505 h 506"/>
                  <a:gd name="T10" fmla="*/ 239 w 472"/>
                  <a:gd name="T11" fmla="*/ 493 h 506"/>
                  <a:gd name="T12" fmla="*/ 241 w 472"/>
                  <a:gd name="T13" fmla="*/ 477 h 506"/>
                  <a:gd name="T14" fmla="*/ 232 w 472"/>
                  <a:gd name="T15" fmla="*/ 455 h 506"/>
                  <a:gd name="T16" fmla="*/ 229 w 472"/>
                  <a:gd name="T17" fmla="*/ 434 h 506"/>
                  <a:gd name="T18" fmla="*/ 239 w 472"/>
                  <a:gd name="T19" fmla="*/ 408 h 506"/>
                  <a:gd name="T20" fmla="*/ 243 w 472"/>
                  <a:gd name="T21" fmla="*/ 383 h 506"/>
                  <a:gd name="T22" fmla="*/ 228 w 472"/>
                  <a:gd name="T23" fmla="*/ 361 h 506"/>
                  <a:gd name="T24" fmla="*/ 215 w 472"/>
                  <a:gd name="T25" fmla="*/ 341 h 506"/>
                  <a:gd name="T26" fmla="*/ 220 w 472"/>
                  <a:gd name="T27" fmla="*/ 290 h 506"/>
                  <a:gd name="T28" fmla="*/ 197 w 472"/>
                  <a:gd name="T29" fmla="*/ 248 h 506"/>
                  <a:gd name="T30" fmla="*/ 172 w 472"/>
                  <a:gd name="T31" fmla="*/ 234 h 506"/>
                  <a:gd name="T32" fmla="*/ 145 w 472"/>
                  <a:gd name="T33" fmla="*/ 234 h 506"/>
                  <a:gd name="T34" fmla="*/ 118 w 472"/>
                  <a:gd name="T35" fmla="*/ 243 h 506"/>
                  <a:gd name="T36" fmla="*/ 91 w 472"/>
                  <a:gd name="T37" fmla="*/ 255 h 506"/>
                  <a:gd name="T38" fmla="*/ 5 w 472"/>
                  <a:gd name="T39" fmla="*/ 105 h 506"/>
                  <a:gd name="T40" fmla="*/ 1 w 472"/>
                  <a:gd name="T41" fmla="*/ 97 h 506"/>
                  <a:gd name="T42" fmla="*/ 15 w 472"/>
                  <a:gd name="T43" fmla="*/ 85 h 506"/>
                  <a:gd name="T44" fmla="*/ 44 w 472"/>
                  <a:gd name="T45" fmla="*/ 70 h 506"/>
                  <a:gd name="T46" fmla="*/ 75 w 472"/>
                  <a:gd name="T47" fmla="*/ 56 h 506"/>
                  <a:gd name="T48" fmla="*/ 105 w 472"/>
                  <a:gd name="T49" fmla="*/ 47 h 506"/>
                  <a:gd name="T50" fmla="*/ 135 w 472"/>
                  <a:gd name="T51" fmla="*/ 38 h 506"/>
                  <a:gd name="T52" fmla="*/ 166 w 472"/>
                  <a:gd name="T53" fmla="*/ 28 h 506"/>
                  <a:gd name="T54" fmla="*/ 199 w 472"/>
                  <a:gd name="T55" fmla="*/ 17 h 506"/>
                  <a:gd name="T56" fmla="*/ 229 w 472"/>
                  <a:gd name="T57" fmla="*/ 7 h 506"/>
                  <a:gd name="T58" fmla="*/ 255 w 472"/>
                  <a:gd name="T59" fmla="*/ 3 h 506"/>
                  <a:gd name="T60" fmla="*/ 293 w 472"/>
                  <a:gd name="T61" fmla="*/ 66 h 506"/>
                  <a:gd name="T62" fmla="*/ 327 w 472"/>
                  <a:gd name="T63" fmla="*/ 129 h 506"/>
                  <a:gd name="T64" fmla="*/ 362 w 472"/>
                  <a:gd name="T65" fmla="*/ 192 h 506"/>
                  <a:gd name="T66" fmla="*/ 399 w 472"/>
                  <a:gd name="T67" fmla="*/ 255 h 506"/>
                  <a:gd name="T68" fmla="*/ 413 w 472"/>
                  <a:gd name="T69" fmla="*/ 281 h 506"/>
                  <a:gd name="T70" fmla="*/ 429 w 472"/>
                  <a:gd name="T71" fmla="*/ 314 h 506"/>
                  <a:gd name="T72" fmla="*/ 446 w 472"/>
                  <a:gd name="T73" fmla="*/ 348 h 506"/>
                  <a:gd name="T74" fmla="*/ 464 w 472"/>
                  <a:gd name="T75" fmla="*/ 381 h 506"/>
                  <a:gd name="T76" fmla="*/ 463 w 472"/>
                  <a:gd name="T77" fmla="*/ 403 h 506"/>
                  <a:gd name="T78" fmla="*/ 443 w 472"/>
                  <a:gd name="T79" fmla="*/ 412 h 506"/>
                  <a:gd name="T80" fmla="*/ 421 w 472"/>
                  <a:gd name="T81" fmla="*/ 418 h 506"/>
                  <a:gd name="T82" fmla="*/ 401 w 472"/>
                  <a:gd name="T83" fmla="*/ 426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2" h="506">
                    <a:moveTo>
                      <a:pt x="391" y="430"/>
                    </a:moveTo>
                    <a:lnTo>
                      <a:pt x="372" y="438"/>
                    </a:lnTo>
                    <a:lnTo>
                      <a:pt x="352" y="449"/>
                    </a:lnTo>
                    <a:lnTo>
                      <a:pt x="333" y="459"/>
                    </a:lnTo>
                    <a:lnTo>
                      <a:pt x="314" y="470"/>
                    </a:lnTo>
                    <a:lnTo>
                      <a:pt x="295" y="481"/>
                    </a:lnTo>
                    <a:lnTo>
                      <a:pt x="275" y="492"/>
                    </a:lnTo>
                    <a:lnTo>
                      <a:pt x="256" y="500"/>
                    </a:lnTo>
                    <a:lnTo>
                      <a:pt x="236" y="506"/>
                    </a:lnTo>
                    <a:lnTo>
                      <a:pt x="231" y="505"/>
                    </a:lnTo>
                    <a:lnTo>
                      <a:pt x="236" y="500"/>
                    </a:lnTo>
                    <a:lnTo>
                      <a:pt x="239" y="493"/>
                    </a:lnTo>
                    <a:lnTo>
                      <a:pt x="241" y="485"/>
                    </a:lnTo>
                    <a:lnTo>
                      <a:pt x="241" y="477"/>
                    </a:lnTo>
                    <a:lnTo>
                      <a:pt x="237" y="466"/>
                    </a:lnTo>
                    <a:lnTo>
                      <a:pt x="232" y="455"/>
                    </a:lnTo>
                    <a:lnTo>
                      <a:pt x="227" y="445"/>
                    </a:lnTo>
                    <a:lnTo>
                      <a:pt x="229" y="434"/>
                    </a:lnTo>
                    <a:lnTo>
                      <a:pt x="233" y="422"/>
                    </a:lnTo>
                    <a:lnTo>
                      <a:pt x="239" y="408"/>
                    </a:lnTo>
                    <a:lnTo>
                      <a:pt x="243" y="396"/>
                    </a:lnTo>
                    <a:lnTo>
                      <a:pt x="243" y="383"/>
                    </a:lnTo>
                    <a:lnTo>
                      <a:pt x="236" y="371"/>
                    </a:lnTo>
                    <a:lnTo>
                      <a:pt x="228" y="361"/>
                    </a:lnTo>
                    <a:lnTo>
                      <a:pt x="220" y="352"/>
                    </a:lnTo>
                    <a:lnTo>
                      <a:pt x="215" y="341"/>
                    </a:lnTo>
                    <a:lnTo>
                      <a:pt x="217" y="316"/>
                    </a:lnTo>
                    <a:lnTo>
                      <a:pt x="220" y="290"/>
                    </a:lnTo>
                    <a:lnTo>
                      <a:pt x="215" y="267"/>
                    </a:lnTo>
                    <a:lnTo>
                      <a:pt x="197" y="248"/>
                    </a:lnTo>
                    <a:lnTo>
                      <a:pt x="185" y="239"/>
                    </a:lnTo>
                    <a:lnTo>
                      <a:pt x="172" y="234"/>
                    </a:lnTo>
                    <a:lnTo>
                      <a:pt x="158" y="232"/>
                    </a:lnTo>
                    <a:lnTo>
                      <a:pt x="145" y="234"/>
                    </a:lnTo>
                    <a:lnTo>
                      <a:pt x="131" y="238"/>
                    </a:lnTo>
                    <a:lnTo>
                      <a:pt x="118" y="243"/>
                    </a:lnTo>
                    <a:lnTo>
                      <a:pt x="105" y="250"/>
                    </a:lnTo>
                    <a:lnTo>
                      <a:pt x="91" y="255"/>
                    </a:lnTo>
                    <a:lnTo>
                      <a:pt x="5" y="110"/>
                    </a:lnTo>
                    <a:lnTo>
                      <a:pt x="5" y="105"/>
                    </a:lnTo>
                    <a:lnTo>
                      <a:pt x="2" y="101"/>
                    </a:lnTo>
                    <a:lnTo>
                      <a:pt x="1" y="97"/>
                    </a:lnTo>
                    <a:lnTo>
                      <a:pt x="0" y="93"/>
                    </a:lnTo>
                    <a:lnTo>
                      <a:pt x="15" y="85"/>
                    </a:lnTo>
                    <a:lnTo>
                      <a:pt x="29" y="77"/>
                    </a:lnTo>
                    <a:lnTo>
                      <a:pt x="44" y="70"/>
                    </a:lnTo>
                    <a:lnTo>
                      <a:pt x="59" y="63"/>
                    </a:lnTo>
                    <a:lnTo>
                      <a:pt x="75" y="56"/>
                    </a:lnTo>
                    <a:lnTo>
                      <a:pt x="90" y="51"/>
                    </a:lnTo>
                    <a:lnTo>
                      <a:pt x="105" y="47"/>
                    </a:lnTo>
                    <a:lnTo>
                      <a:pt x="121" y="42"/>
                    </a:lnTo>
                    <a:lnTo>
                      <a:pt x="135" y="38"/>
                    </a:lnTo>
                    <a:lnTo>
                      <a:pt x="152" y="32"/>
                    </a:lnTo>
                    <a:lnTo>
                      <a:pt x="166" y="28"/>
                    </a:lnTo>
                    <a:lnTo>
                      <a:pt x="182" y="23"/>
                    </a:lnTo>
                    <a:lnTo>
                      <a:pt x="199" y="17"/>
                    </a:lnTo>
                    <a:lnTo>
                      <a:pt x="213" y="12"/>
                    </a:lnTo>
                    <a:lnTo>
                      <a:pt x="229" y="7"/>
                    </a:lnTo>
                    <a:lnTo>
                      <a:pt x="244" y="0"/>
                    </a:lnTo>
                    <a:lnTo>
                      <a:pt x="255" y="3"/>
                    </a:lnTo>
                    <a:lnTo>
                      <a:pt x="275" y="34"/>
                    </a:lnTo>
                    <a:lnTo>
                      <a:pt x="293" y="66"/>
                    </a:lnTo>
                    <a:lnTo>
                      <a:pt x="310" y="97"/>
                    </a:lnTo>
                    <a:lnTo>
                      <a:pt x="327" y="129"/>
                    </a:lnTo>
                    <a:lnTo>
                      <a:pt x="345" y="160"/>
                    </a:lnTo>
                    <a:lnTo>
                      <a:pt x="362" y="192"/>
                    </a:lnTo>
                    <a:lnTo>
                      <a:pt x="380" y="223"/>
                    </a:lnTo>
                    <a:lnTo>
                      <a:pt x="399" y="255"/>
                    </a:lnTo>
                    <a:lnTo>
                      <a:pt x="407" y="265"/>
                    </a:lnTo>
                    <a:lnTo>
                      <a:pt x="413" y="281"/>
                    </a:lnTo>
                    <a:lnTo>
                      <a:pt x="421" y="298"/>
                    </a:lnTo>
                    <a:lnTo>
                      <a:pt x="429" y="314"/>
                    </a:lnTo>
                    <a:lnTo>
                      <a:pt x="438" y="330"/>
                    </a:lnTo>
                    <a:lnTo>
                      <a:pt x="446" y="348"/>
                    </a:lnTo>
                    <a:lnTo>
                      <a:pt x="455" y="364"/>
                    </a:lnTo>
                    <a:lnTo>
                      <a:pt x="464" y="381"/>
                    </a:lnTo>
                    <a:lnTo>
                      <a:pt x="472" y="398"/>
                    </a:lnTo>
                    <a:lnTo>
                      <a:pt x="463" y="403"/>
                    </a:lnTo>
                    <a:lnTo>
                      <a:pt x="452" y="408"/>
                    </a:lnTo>
                    <a:lnTo>
                      <a:pt x="443" y="412"/>
                    </a:lnTo>
                    <a:lnTo>
                      <a:pt x="432" y="415"/>
                    </a:lnTo>
                    <a:lnTo>
                      <a:pt x="421" y="418"/>
                    </a:lnTo>
                    <a:lnTo>
                      <a:pt x="411" y="422"/>
                    </a:lnTo>
                    <a:lnTo>
                      <a:pt x="401" y="426"/>
                    </a:lnTo>
                    <a:lnTo>
                      <a:pt x="391" y="43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55"/>
              <p:cNvSpPr>
                <a:spLocks/>
              </p:cNvSpPr>
              <p:nvPr/>
            </p:nvSpPr>
            <p:spPr bwMode="auto">
              <a:xfrm>
                <a:off x="1622426" y="1901826"/>
                <a:ext cx="104775" cy="41275"/>
              </a:xfrm>
              <a:custGeom>
                <a:avLst/>
                <a:gdLst>
                  <a:gd name="T0" fmla="*/ 94 w 132"/>
                  <a:gd name="T1" fmla="*/ 20 h 52"/>
                  <a:gd name="T2" fmla="*/ 87 w 132"/>
                  <a:gd name="T3" fmla="*/ 21 h 52"/>
                  <a:gd name="T4" fmla="*/ 79 w 132"/>
                  <a:gd name="T5" fmla="*/ 23 h 52"/>
                  <a:gd name="T6" fmla="*/ 72 w 132"/>
                  <a:gd name="T7" fmla="*/ 24 h 52"/>
                  <a:gd name="T8" fmla="*/ 66 w 132"/>
                  <a:gd name="T9" fmla="*/ 27 h 52"/>
                  <a:gd name="T10" fmla="*/ 72 w 132"/>
                  <a:gd name="T11" fmla="*/ 33 h 52"/>
                  <a:gd name="T12" fmla="*/ 81 w 132"/>
                  <a:gd name="T13" fmla="*/ 39 h 52"/>
                  <a:gd name="T14" fmla="*/ 90 w 132"/>
                  <a:gd name="T15" fmla="*/ 44 h 52"/>
                  <a:gd name="T16" fmla="*/ 97 w 132"/>
                  <a:gd name="T17" fmla="*/ 50 h 52"/>
                  <a:gd name="T18" fmla="*/ 91 w 132"/>
                  <a:gd name="T19" fmla="*/ 52 h 52"/>
                  <a:gd name="T20" fmla="*/ 79 w 132"/>
                  <a:gd name="T21" fmla="*/ 51 h 52"/>
                  <a:gd name="T22" fmla="*/ 68 w 132"/>
                  <a:gd name="T23" fmla="*/ 51 h 52"/>
                  <a:gd name="T24" fmla="*/ 56 w 132"/>
                  <a:gd name="T25" fmla="*/ 50 h 52"/>
                  <a:gd name="T26" fmla="*/ 46 w 132"/>
                  <a:gd name="T27" fmla="*/ 50 h 52"/>
                  <a:gd name="T28" fmla="*/ 35 w 132"/>
                  <a:gd name="T29" fmla="*/ 50 h 52"/>
                  <a:gd name="T30" fmla="*/ 23 w 132"/>
                  <a:gd name="T31" fmla="*/ 50 h 52"/>
                  <a:gd name="T32" fmla="*/ 12 w 132"/>
                  <a:gd name="T33" fmla="*/ 50 h 52"/>
                  <a:gd name="T34" fmla="*/ 0 w 132"/>
                  <a:gd name="T35" fmla="*/ 48 h 52"/>
                  <a:gd name="T36" fmla="*/ 4 w 132"/>
                  <a:gd name="T37" fmla="*/ 41 h 52"/>
                  <a:gd name="T38" fmla="*/ 9 w 132"/>
                  <a:gd name="T39" fmla="*/ 35 h 52"/>
                  <a:gd name="T40" fmla="*/ 13 w 132"/>
                  <a:gd name="T41" fmla="*/ 28 h 52"/>
                  <a:gd name="T42" fmla="*/ 19 w 132"/>
                  <a:gd name="T43" fmla="*/ 21 h 52"/>
                  <a:gd name="T44" fmla="*/ 23 w 132"/>
                  <a:gd name="T45" fmla="*/ 16 h 52"/>
                  <a:gd name="T46" fmla="*/ 30 w 132"/>
                  <a:gd name="T47" fmla="*/ 11 h 52"/>
                  <a:gd name="T48" fmla="*/ 36 w 132"/>
                  <a:gd name="T49" fmla="*/ 7 h 52"/>
                  <a:gd name="T50" fmla="*/ 44 w 132"/>
                  <a:gd name="T51" fmla="*/ 4 h 52"/>
                  <a:gd name="T52" fmla="*/ 55 w 132"/>
                  <a:gd name="T53" fmla="*/ 1 h 52"/>
                  <a:gd name="T54" fmla="*/ 66 w 132"/>
                  <a:gd name="T55" fmla="*/ 0 h 52"/>
                  <a:gd name="T56" fmla="*/ 77 w 132"/>
                  <a:gd name="T57" fmla="*/ 0 h 52"/>
                  <a:gd name="T58" fmla="*/ 87 w 132"/>
                  <a:gd name="T59" fmla="*/ 1 h 52"/>
                  <a:gd name="T60" fmla="*/ 98 w 132"/>
                  <a:gd name="T61" fmla="*/ 4 h 52"/>
                  <a:gd name="T62" fmla="*/ 109 w 132"/>
                  <a:gd name="T63" fmla="*/ 7 h 52"/>
                  <a:gd name="T64" fmla="*/ 119 w 132"/>
                  <a:gd name="T65" fmla="*/ 11 h 52"/>
                  <a:gd name="T66" fmla="*/ 129 w 132"/>
                  <a:gd name="T67" fmla="*/ 15 h 52"/>
                  <a:gd name="T68" fmla="*/ 132 w 132"/>
                  <a:gd name="T69" fmla="*/ 20 h 52"/>
                  <a:gd name="T70" fmla="*/ 124 w 132"/>
                  <a:gd name="T71" fmla="*/ 23 h 52"/>
                  <a:gd name="T72" fmla="*/ 113 w 132"/>
                  <a:gd name="T73" fmla="*/ 21 h 52"/>
                  <a:gd name="T74" fmla="*/ 103 w 132"/>
                  <a:gd name="T75" fmla="*/ 20 h 52"/>
                  <a:gd name="T76" fmla="*/ 94 w 132"/>
                  <a:gd name="T77" fmla="*/ 2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2" h="52">
                    <a:moveTo>
                      <a:pt x="94" y="20"/>
                    </a:moveTo>
                    <a:lnTo>
                      <a:pt x="87" y="21"/>
                    </a:lnTo>
                    <a:lnTo>
                      <a:pt x="79" y="23"/>
                    </a:lnTo>
                    <a:lnTo>
                      <a:pt x="72" y="24"/>
                    </a:lnTo>
                    <a:lnTo>
                      <a:pt x="66" y="27"/>
                    </a:lnTo>
                    <a:lnTo>
                      <a:pt x="72" y="33"/>
                    </a:lnTo>
                    <a:lnTo>
                      <a:pt x="81" y="39"/>
                    </a:lnTo>
                    <a:lnTo>
                      <a:pt x="90" y="44"/>
                    </a:lnTo>
                    <a:lnTo>
                      <a:pt x="97" y="50"/>
                    </a:lnTo>
                    <a:lnTo>
                      <a:pt x="91" y="52"/>
                    </a:lnTo>
                    <a:lnTo>
                      <a:pt x="79" y="51"/>
                    </a:lnTo>
                    <a:lnTo>
                      <a:pt x="68" y="51"/>
                    </a:lnTo>
                    <a:lnTo>
                      <a:pt x="56" y="50"/>
                    </a:lnTo>
                    <a:lnTo>
                      <a:pt x="46" y="50"/>
                    </a:lnTo>
                    <a:lnTo>
                      <a:pt x="35" y="50"/>
                    </a:lnTo>
                    <a:lnTo>
                      <a:pt x="23" y="50"/>
                    </a:lnTo>
                    <a:lnTo>
                      <a:pt x="12" y="50"/>
                    </a:lnTo>
                    <a:lnTo>
                      <a:pt x="0" y="48"/>
                    </a:lnTo>
                    <a:lnTo>
                      <a:pt x="4" y="41"/>
                    </a:lnTo>
                    <a:lnTo>
                      <a:pt x="9" y="35"/>
                    </a:lnTo>
                    <a:lnTo>
                      <a:pt x="13" y="28"/>
                    </a:lnTo>
                    <a:lnTo>
                      <a:pt x="19" y="21"/>
                    </a:lnTo>
                    <a:lnTo>
                      <a:pt x="23" y="16"/>
                    </a:lnTo>
                    <a:lnTo>
                      <a:pt x="30" y="11"/>
                    </a:lnTo>
                    <a:lnTo>
                      <a:pt x="36" y="7"/>
                    </a:lnTo>
                    <a:lnTo>
                      <a:pt x="44" y="4"/>
                    </a:lnTo>
                    <a:lnTo>
                      <a:pt x="55" y="1"/>
                    </a:lnTo>
                    <a:lnTo>
                      <a:pt x="66" y="0"/>
                    </a:lnTo>
                    <a:lnTo>
                      <a:pt x="77" y="0"/>
                    </a:lnTo>
                    <a:lnTo>
                      <a:pt x="87" y="1"/>
                    </a:lnTo>
                    <a:lnTo>
                      <a:pt x="98" y="4"/>
                    </a:lnTo>
                    <a:lnTo>
                      <a:pt x="109" y="7"/>
                    </a:lnTo>
                    <a:lnTo>
                      <a:pt x="119" y="11"/>
                    </a:lnTo>
                    <a:lnTo>
                      <a:pt x="129" y="15"/>
                    </a:lnTo>
                    <a:lnTo>
                      <a:pt x="132" y="20"/>
                    </a:lnTo>
                    <a:lnTo>
                      <a:pt x="124" y="23"/>
                    </a:lnTo>
                    <a:lnTo>
                      <a:pt x="113" y="21"/>
                    </a:lnTo>
                    <a:lnTo>
                      <a:pt x="103" y="20"/>
                    </a:lnTo>
                    <a:lnTo>
                      <a:pt x="94" y="2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4" name="Freeform 56"/>
              <p:cNvSpPr>
                <a:spLocks/>
              </p:cNvSpPr>
              <p:nvPr/>
            </p:nvSpPr>
            <p:spPr bwMode="auto">
              <a:xfrm>
                <a:off x="1365251" y="2805113"/>
                <a:ext cx="63500" cy="119063"/>
              </a:xfrm>
              <a:custGeom>
                <a:avLst/>
                <a:gdLst>
                  <a:gd name="T0" fmla="*/ 40 w 79"/>
                  <a:gd name="T1" fmla="*/ 149 h 151"/>
                  <a:gd name="T2" fmla="*/ 35 w 79"/>
                  <a:gd name="T3" fmla="*/ 151 h 151"/>
                  <a:gd name="T4" fmla="*/ 31 w 79"/>
                  <a:gd name="T5" fmla="*/ 151 h 151"/>
                  <a:gd name="T6" fmla="*/ 25 w 79"/>
                  <a:gd name="T7" fmla="*/ 151 h 151"/>
                  <a:gd name="T8" fmla="*/ 20 w 79"/>
                  <a:gd name="T9" fmla="*/ 151 h 151"/>
                  <a:gd name="T10" fmla="*/ 15 w 79"/>
                  <a:gd name="T11" fmla="*/ 151 h 151"/>
                  <a:gd name="T12" fmla="*/ 9 w 79"/>
                  <a:gd name="T13" fmla="*/ 149 h 151"/>
                  <a:gd name="T14" fmla="*/ 5 w 79"/>
                  <a:gd name="T15" fmla="*/ 148 h 151"/>
                  <a:gd name="T16" fmla="*/ 0 w 79"/>
                  <a:gd name="T17" fmla="*/ 145 h 151"/>
                  <a:gd name="T18" fmla="*/ 4 w 79"/>
                  <a:gd name="T19" fmla="*/ 143 h 151"/>
                  <a:gd name="T20" fmla="*/ 8 w 79"/>
                  <a:gd name="T21" fmla="*/ 141 h 151"/>
                  <a:gd name="T22" fmla="*/ 13 w 79"/>
                  <a:gd name="T23" fmla="*/ 139 h 151"/>
                  <a:gd name="T24" fmla="*/ 17 w 79"/>
                  <a:gd name="T25" fmla="*/ 137 h 151"/>
                  <a:gd name="T26" fmla="*/ 28 w 79"/>
                  <a:gd name="T27" fmla="*/ 129 h 151"/>
                  <a:gd name="T28" fmla="*/ 35 w 79"/>
                  <a:gd name="T29" fmla="*/ 120 h 151"/>
                  <a:gd name="T30" fmla="*/ 39 w 79"/>
                  <a:gd name="T31" fmla="*/ 108 h 151"/>
                  <a:gd name="T32" fmla="*/ 42 w 79"/>
                  <a:gd name="T33" fmla="*/ 96 h 151"/>
                  <a:gd name="T34" fmla="*/ 42 w 79"/>
                  <a:gd name="T35" fmla="*/ 85 h 151"/>
                  <a:gd name="T36" fmla="*/ 40 w 79"/>
                  <a:gd name="T37" fmla="*/ 74 h 151"/>
                  <a:gd name="T38" fmla="*/ 36 w 79"/>
                  <a:gd name="T39" fmla="*/ 62 h 151"/>
                  <a:gd name="T40" fmla="*/ 32 w 79"/>
                  <a:gd name="T41" fmla="*/ 53 h 151"/>
                  <a:gd name="T42" fmla="*/ 25 w 79"/>
                  <a:gd name="T43" fmla="*/ 42 h 151"/>
                  <a:gd name="T44" fmla="*/ 19 w 79"/>
                  <a:gd name="T45" fmla="*/ 34 h 151"/>
                  <a:gd name="T46" fmla="*/ 9 w 79"/>
                  <a:gd name="T47" fmla="*/ 27 h 151"/>
                  <a:gd name="T48" fmla="*/ 0 w 79"/>
                  <a:gd name="T49" fmla="*/ 22 h 151"/>
                  <a:gd name="T50" fmla="*/ 3 w 79"/>
                  <a:gd name="T51" fmla="*/ 16 h 151"/>
                  <a:gd name="T52" fmla="*/ 7 w 79"/>
                  <a:gd name="T53" fmla="*/ 11 h 151"/>
                  <a:gd name="T54" fmla="*/ 11 w 79"/>
                  <a:gd name="T55" fmla="*/ 7 h 151"/>
                  <a:gd name="T56" fmla="*/ 16 w 79"/>
                  <a:gd name="T57" fmla="*/ 3 h 151"/>
                  <a:gd name="T58" fmla="*/ 24 w 79"/>
                  <a:gd name="T59" fmla="*/ 2 h 151"/>
                  <a:gd name="T60" fmla="*/ 34 w 79"/>
                  <a:gd name="T61" fmla="*/ 0 h 151"/>
                  <a:gd name="T62" fmla="*/ 42 w 79"/>
                  <a:gd name="T63" fmla="*/ 0 h 151"/>
                  <a:gd name="T64" fmla="*/ 51 w 79"/>
                  <a:gd name="T65" fmla="*/ 4 h 151"/>
                  <a:gd name="T66" fmla="*/ 71 w 79"/>
                  <a:gd name="T67" fmla="*/ 26 h 151"/>
                  <a:gd name="T68" fmla="*/ 79 w 79"/>
                  <a:gd name="T69" fmla="*/ 53 h 151"/>
                  <a:gd name="T70" fmla="*/ 79 w 79"/>
                  <a:gd name="T71" fmla="*/ 81 h 151"/>
                  <a:gd name="T72" fmla="*/ 77 w 79"/>
                  <a:gd name="T73" fmla="*/ 110 h 151"/>
                  <a:gd name="T74" fmla="*/ 71 w 79"/>
                  <a:gd name="T75" fmla="*/ 124 h 151"/>
                  <a:gd name="T76" fmla="*/ 64 w 79"/>
                  <a:gd name="T77" fmla="*/ 135 h 151"/>
                  <a:gd name="T78" fmla="*/ 54 w 79"/>
                  <a:gd name="T79" fmla="*/ 143 h 151"/>
                  <a:gd name="T80" fmla="*/ 40 w 79"/>
                  <a:gd name="T81" fmla="*/ 149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9" h="151">
                    <a:moveTo>
                      <a:pt x="40" y="149"/>
                    </a:moveTo>
                    <a:lnTo>
                      <a:pt x="35" y="151"/>
                    </a:lnTo>
                    <a:lnTo>
                      <a:pt x="31" y="151"/>
                    </a:lnTo>
                    <a:lnTo>
                      <a:pt x="25" y="151"/>
                    </a:lnTo>
                    <a:lnTo>
                      <a:pt x="20" y="151"/>
                    </a:lnTo>
                    <a:lnTo>
                      <a:pt x="15" y="151"/>
                    </a:lnTo>
                    <a:lnTo>
                      <a:pt x="9" y="149"/>
                    </a:lnTo>
                    <a:lnTo>
                      <a:pt x="5" y="148"/>
                    </a:lnTo>
                    <a:lnTo>
                      <a:pt x="0" y="145"/>
                    </a:lnTo>
                    <a:lnTo>
                      <a:pt x="4" y="143"/>
                    </a:lnTo>
                    <a:lnTo>
                      <a:pt x="8" y="141"/>
                    </a:lnTo>
                    <a:lnTo>
                      <a:pt x="13" y="139"/>
                    </a:lnTo>
                    <a:lnTo>
                      <a:pt x="17" y="137"/>
                    </a:lnTo>
                    <a:lnTo>
                      <a:pt x="28" y="129"/>
                    </a:lnTo>
                    <a:lnTo>
                      <a:pt x="35" y="120"/>
                    </a:lnTo>
                    <a:lnTo>
                      <a:pt x="39" y="108"/>
                    </a:lnTo>
                    <a:lnTo>
                      <a:pt x="42" y="96"/>
                    </a:lnTo>
                    <a:lnTo>
                      <a:pt x="42" y="85"/>
                    </a:lnTo>
                    <a:lnTo>
                      <a:pt x="40" y="74"/>
                    </a:lnTo>
                    <a:lnTo>
                      <a:pt x="36" y="62"/>
                    </a:lnTo>
                    <a:lnTo>
                      <a:pt x="32" y="53"/>
                    </a:lnTo>
                    <a:lnTo>
                      <a:pt x="25" y="42"/>
                    </a:lnTo>
                    <a:lnTo>
                      <a:pt x="19" y="34"/>
                    </a:lnTo>
                    <a:lnTo>
                      <a:pt x="9" y="27"/>
                    </a:lnTo>
                    <a:lnTo>
                      <a:pt x="0" y="22"/>
                    </a:lnTo>
                    <a:lnTo>
                      <a:pt x="3" y="16"/>
                    </a:lnTo>
                    <a:lnTo>
                      <a:pt x="7" y="11"/>
                    </a:lnTo>
                    <a:lnTo>
                      <a:pt x="11" y="7"/>
                    </a:lnTo>
                    <a:lnTo>
                      <a:pt x="16" y="3"/>
                    </a:lnTo>
                    <a:lnTo>
                      <a:pt x="24" y="2"/>
                    </a:lnTo>
                    <a:lnTo>
                      <a:pt x="34" y="0"/>
                    </a:lnTo>
                    <a:lnTo>
                      <a:pt x="42" y="0"/>
                    </a:lnTo>
                    <a:lnTo>
                      <a:pt x="51" y="4"/>
                    </a:lnTo>
                    <a:lnTo>
                      <a:pt x="71" y="26"/>
                    </a:lnTo>
                    <a:lnTo>
                      <a:pt x="79" y="53"/>
                    </a:lnTo>
                    <a:lnTo>
                      <a:pt x="79" y="81"/>
                    </a:lnTo>
                    <a:lnTo>
                      <a:pt x="77" y="110"/>
                    </a:lnTo>
                    <a:lnTo>
                      <a:pt x="71" y="124"/>
                    </a:lnTo>
                    <a:lnTo>
                      <a:pt x="64" y="135"/>
                    </a:lnTo>
                    <a:lnTo>
                      <a:pt x="54" y="143"/>
                    </a:lnTo>
                    <a:lnTo>
                      <a:pt x="40" y="14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57"/>
              <p:cNvSpPr>
                <a:spLocks/>
              </p:cNvSpPr>
              <p:nvPr/>
            </p:nvSpPr>
            <p:spPr bwMode="auto">
              <a:xfrm>
                <a:off x="1346201" y="2927351"/>
                <a:ext cx="60325" cy="31750"/>
              </a:xfrm>
              <a:custGeom>
                <a:avLst/>
                <a:gdLst>
                  <a:gd name="T0" fmla="*/ 45 w 76"/>
                  <a:gd name="T1" fmla="*/ 40 h 40"/>
                  <a:gd name="T2" fmla="*/ 33 w 76"/>
                  <a:gd name="T3" fmla="*/ 40 h 40"/>
                  <a:gd name="T4" fmla="*/ 23 w 76"/>
                  <a:gd name="T5" fmla="*/ 36 h 40"/>
                  <a:gd name="T6" fmla="*/ 13 w 76"/>
                  <a:gd name="T7" fmla="*/ 31 h 40"/>
                  <a:gd name="T8" fmla="*/ 7 w 76"/>
                  <a:gd name="T9" fmla="*/ 21 h 40"/>
                  <a:gd name="T10" fmla="*/ 2 w 76"/>
                  <a:gd name="T11" fmla="*/ 16 h 40"/>
                  <a:gd name="T12" fmla="*/ 1 w 76"/>
                  <a:gd name="T13" fmla="*/ 10 h 40"/>
                  <a:gd name="T14" fmla="*/ 1 w 76"/>
                  <a:gd name="T15" fmla="*/ 5 h 40"/>
                  <a:gd name="T16" fmla="*/ 0 w 76"/>
                  <a:gd name="T17" fmla="*/ 0 h 40"/>
                  <a:gd name="T18" fmla="*/ 8 w 76"/>
                  <a:gd name="T19" fmla="*/ 4 h 40"/>
                  <a:gd name="T20" fmla="*/ 17 w 76"/>
                  <a:gd name="T21" fmla="*/ 8 h 40"/>
                  <a:gd name="T22" fmla="*/ 27 w 76"/>
                  <a:gd name="T23" fmla="*/ 12 h 40"/>
                  <a:gd name="T24" fmla="*/ 37 w 76"/>
                  <a:gd name="T25" fmla="*/ 15 h 40"/>
                  <a:gd name="T26" fmla="*/ 47 w 76"/>
                  <a:gd name="T27" fmla="*/ 16 h 40"/>
                  <a:gd name="T28" fmla="*/ 58 w 76"/>
                  <a:gd name="T29" fmla="*/ 15 h 40"/>
                  <a:gd name="T30" fmla="*/ 67 w 76"/>
                  <a:gd name="T31" fmla="*/ 12 h 40"/>
                  <a:gd name="T32" fmla="*/ 76 w 76"/>
                  <a:gd name="T33" fmla="*/ 6 h 40"/>
                  <a:gd name="T34" fmla="*/ 72 w 76"/>
                  <a:gd name="T35" fmla="*/ 19 h 40"/>
                  <a:gd name="T36" fmla="*/ 66 w 76"/>
                  <a:gd name="T37" fmla="*/ 28 h 40"/>
                  <a:gd name="T38" fmla="*/ 56 w 76"/>
                  <a:gd name="T39" fmla="*/ 36 h 40"/>
                  <a:gd name="T40" fmla="*/ 45 w 76"/>
                  <a:gd name="T41" fmla="*/ 4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6" h="40">
                    <a:moveTo>
                      <a:pt x="45" y="40"/>
                    </a:moveTo>
                    <a:lnTo>
                      <a:pt x="33" y="40"/>
                    </a:lnTo>
                    <a:lnTo>
                      <a:pt x="23" y="36"/>
                    </a:lnTo>
                    <a:lnTo>
                      <a:pt x="13" y="31"/>
                    </a:lnTo>
                    <a:lnTo>
                      <a:pt x="7" y="21"/>
                    </a:lnTo>
                    <a:lnTo>
                      <a:pt x="2" y="16"/>
                    </a:lnTo>
                    <a:lnTo>
                      <a:pt x="1" y="10"/>
                    </a:lnTo>
                    <a:lnTo>
                      <a:pt x="1" y="5"/>
                    </a:lnTo>
                    <a:lnTo>
                      <a:pt x="0" y="0"/>
                    </a:lnTo>
                    <a:lnTo>
                      <a:pt x="8" y="4"/>
                    </a:lnTo>
                    <a:lnTo>
                      <a:pt x="17" y="8"/>
                    </a:lnTo>
                    <a:lnTo>
                      <a:pt x="27" y="12"/>
                    </a:lnTo>
                    <a:lnTo>
                      <a:pt x="37" y="15"/>
                    </a:lnTo>
                    <a:lnTo>
                      <a:pt x="47" y="16"/>
                    </a:lnTo>
                    <a:lnTo>
                      <a:pt x="58" y="15"/>
                    </a:lnTo>
                    <a:lnTo>
                      <a:pt x="67" y="12"/>
                    </a:lnTo>
                    <a:lnTo>
                      <a:pt x="76" y="6"/>
                    </a:lnTo>
                    <a:lnTo>
                      <a:pt x="72" y="19"/>
                    </a:lnTo>
                    <a:lnTo>
                      <a:pt x="66" y="28"/>
                    </a:lnTo>
                    <a:lnTo>
                      <a:pt x="56" y="36"/>
                    </a:lnTo>
                    <a:lnTo>
                      <a:pt x="45" y="4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58"/>
              <p:cNvSpPr>
                <a:spLocks/>
              </p:cNvSpPr>
              <p:nvPr/>
            </p:nvSpPr>
            <p:spPr bwMode="auto">
              <a:xfrm>
                <a:off x="1360488" y="2854326"/>
                <a:ext cx="22225" cy="38100"/>
              </a:xfrm>
              <a:custGeom>
                <a:avLst/>
                <a:gdLst>
                  <a:gd name="T0" fmla="*/ 12 w 28"/>
                  <a:gd name="T1" fmla="*/ 48 h 48"/>
                  <a:gd name="T2" fmla="*/ 10 w 28"/>
                  <a:gd name="T3" fmla="*/ 48 h 48"/>
                  <a:gd name="T4" fmla="*/ 6 w 28"/>
                  <a:gd name="T5" fmla="*/ 47 h 48"/>
                  <a:gd name="T6" fmla="*/ 3 w 28"/>
                  <a:gd name="T7" fmla="*/ 44 h 48"/>
                  <a:gd name="T8" fmla="*/ 0 w 28"/>
                  <a:gd name="T9" fmla="*/ 43 h 48"/>
                  <a:gd name="T10" fmla="*/ 4 w 28"/>
                  <a:gd name="T11" fmla="*/ 35 h 48"/>
                  <a:gd name="T12" fmla="*/ 6 w 28"/>
                  <a:gd name="T13" fmla="*/ 27 h 48"/>
                  <a:gd name="T14" fmla="*/ 6 w 28"/>
                  <a:gd name="T15" fmla="*/ 19 h 48"/>
                  <a:gd name="T16" fmla="*/ 4 w 28"/>
                  <a:gd name="T17" fmla="*/ 11 h 48"/>
                  <a:gd name="T18" fmla="*/ 4 w 28"/>
                  <a:gd name="T19" fmla="*/ 8 h 48"/>
                  <a:gd name="T20" fmla="*/ 3 w 28"/>
                  <a:gd name="T21" fmla="*/ 5 h 48"/>
                  <a:gd name="T22" fmla="*/ 2 w 28"/>
                  <a:gd name="T23" fmla="*/ 4 h 48"/>
                  <a:gd name="T24" fmla="*/ 0 w 28"/>
                  <a:gd name="T25" fmla="*/ 1 h 48"/>
                  <a:gd name="T26" fmla="*/ 4 w 28"/>
                  <a:gd name="T27" fmla="*/ 0 h 48"/>
                  <a:gd name="T28" fmla="*/ 10 w 28"/>
                  <a:gd name="T29" fmla="*/ 1 h 48"/>
                  <a:gd name="T30" fmla="*/ 16 w 28"/>
                  <a:gd name="T31" fmla="*/ 3 h 48"/>
                  <a:gd name="T32" fmla="*/ 22 w 28"/>
                  <a:gd name="T33" fmla="*/ 5 h 48"/>
                  <a:gd name="T34" fmla="*/ 26 w 28"/>
                  <a:gd name="T35" fmla="*/ 11 h 48"/>
                  <a:gd name="T36" fmla="*/ 27 w 28"/>
                  <a:gd name="T37" fmla="*/ 18 h 48"/>
                  <a:gd name="T38" fmla="*/ 28 w 28"/>
                  <a:gd name="T39" fmla="*/ 23 h 48"/>
                  <a:gd name="T40" fmla="*/ 28 w 28"/>
                  <a:gd name="T41" fmla="*/ 30 h 48"/>
                  <a:gd name="T42" fmla="*/ 26 w 28"/>
                  <a:gd name="T43" fmla="*/ 36 h 48"/>
                  <a:gd name="T44" fmla="*/ 23 w 28"/>
                  <a:gd name="T45" fmla="*/ 42 h 48"/>
                  <a:gd name="T46" fmla="*/ 19 w 28"/>
                  <a:gd name="T47" fmla="*/ 46 h 48"/>
                  <a:gd name="T48" fmla="*/ 12 w 28"/>
                  <a:gd name="T49" fmla="*/ 4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 h="48">
                    <a:moveTo>
                      <a:pt x="12" y="48"/>
                    </a:moveTo>
                    <a:lnTo>
                      <a:pt x="10" y="48"/>
                    </a:lnTo>
                    <a:lnTo>
                      <a:pt x="6" y="47"/>
                    </a:lnTo>
                    <a:lnTo>
                      <a:pt x="3" y="44"/>
                    </a:lnTo>
                    <a:lnTo>
                      <a:pt x="0" y="43"/>
                    </a:lnTo>
                    <a:lnTo>
                      <a:pt x="4" y="35"/>
                    </a:lnTo>
                    <a:lnTo>
                      <a:pt x="6" y="27"/>
                    </a:lnTo>
                    <a:lnTo>
                      <a:pt x="6" y="19"/>
                    </a:lnTo>
                    <a:lnTo>
                      <a:pt x="4" y="11"/>
                    </a:lnTo>
                    <a:lnTo>
                      <a:pt x="4" y="8"/>
                    </a:lnTo>
                    <a:lnTo>
                      <a:pt x="3" y="5"/>
                    </a:lnTo>
                    <a:lnTo>
                      <a:pt x="2" y="4"/>
                    </a:lnTo>
                    <a:lnTo>
                      <a:pt x="0" y="1"/>
                    </a:lnTo>
                    <a:lnTo>
                      <a:pt x="4" y="0"/>
                    </a:lnTo>
                    <a:lnTo>
                      <a:pt x="10" y="1"/>
                    </a:lnTo>
                    <a:lnTo>
                      <a:pt x="16" y="3"/>
                    </a:lnTo>
                    <a:lnTo>
                      <a:pt x="22" y="5"/>
                    </a:lnTo>
                    <a:lnTo>
                      <a:pt x="26" y="11"/>
                    </a:lnTo>
                    <a:lnTo>
                      <a:pt x="27" y="18"/>
                    </a:lnTo>
                    <a:lnTo>
                      <a:pt x="28" y="23"/>
                    </a:lnTo>
                    <a:lnTo>
                      <a:pt x="28" y="30"/>
                    </a:lnTo>
                    <a:lnTo>
                      <a:pt x="26" y="36"/>
                    </a:lnTo>
                    <a:lnTo>
                      <a:pt x="23" y="42"/>
                    </a:lnTo>
                    <a:lnTo>
                      <a:pt x="19" y="46"/>
                    </a:lnTo>
                    <a:lnTo>
                      <a:pt x="12" y="4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59"/>
              <p:cNvSpPr>
                <a:spLocks/>
              </p:cNvSpPr>
              <p:nvPr/>
            </p:nvSpPr>
            <p:spPr bwMode="auto">
              <a:xfrm>
                <a:off x="766763" y="1714501"/>
                <a:ext cx="784225" cy="452438"/>
              </a:xfrm>
              <a:custGeom>
                <a:avLst/>
                <a:gdLst>
                  <a:gd name="T0" fmla="*/ 826 w 990"/>
                  <a:gd name="T1" fmla="*/ 151 h 571"/>
                  <a:gd name="T2" fmla="*/ 772 w 990"/>
                  <a:gd name="T3" fmla="*/ 238 h 571"/>
                  <a:gd name="T4" fmla="*/ 708 w 990"/>
                  <a:gd name="T5" fmla="*/ 289 h 571"/>
                  <a:gd name="T6" fmla="*/ 656 w 990"/>
                  <a:gd name="T7" fmla="*/ 340 h 571"/>
                  <a:gd name="T8" fmla="*/ 634 w 990"/>
                  <a:gd name="T9" fmla="*/ 394 h 571"/>
                  <a:gd name="T10" fmla="*/ 629 w 990"/>
                  <a:gd name="T11" fmla="*/ 350 h 571"/>
                  <a:gd name="T12" fmla="*/ 654 w 990"/>
                  <a:gd name="T13" fmla="*/ 273 h 571"/>
                  <a:gd name="T14" fmla="*/ 646 w 990"/>
                  <a:gd name="T15" fmla="*/ 265 h 571"/>
                  <a:gd name="T16" fmla="*/ 625 w 990"/>
                  <a:gd name="T17" fmla="*/ 280 h 571"/>
                  <a:gd name="T18" fmla="*/ 551 w 990"/>
                  <a:gd name="T19" fmla="*/ 347 h 571"/>
                  <a:gd name="T20" fmla="*/ 484 w 990"/>
                  <a:gd name="T21" fmla="*/ 446 h 571"/>
                  <a:gd name="T22" fmla="*/ 492 w 990"/>
                  <a:gd name="T23" fmla="*/ 376 h 571"/>
                  <a:gd name="T24" fmla="*/ 564 w 990"/>
                  <a:gd name="T25" fmla="*/ 269 h 571"/>
                  <a:gd name="T26" fmla="*/ 516 w 990"/>
                  <a:gd name="T27" fmla="*/ 281 h 571"/>
                  <a:gd name="T28" fmla="*/ 413 w 990"/>
                  <a:gd name="T29" fmla="*/ 387 h 571"/>
                  <a:gd name="T30" fmla="*/ 375 w 990"/>
                  <a:gd name="T31" fmla="*/ 491 h 571"/>
                  <a:gd name="T32" fmla="*/ 366 w 990"/>
                  <a:gd name="T33" fmla="*/ 507 h 571"/>
                  <a:gd name="T34" fmla="*/ 359 w 990"/>
                  <a:gd name="T35" fmla="*/ 430 h 571"/>
                  <a:gd name="T36" fmla="*/ 394 w 990"/>
                  <a:gd name="T37" fmla="*/ 339 h 571"/>
                  <a:gd name="T38" fmla="*/ 433 w 990"/>
                  <a:gd name="T39" fmla="*/ 285 h 571"/>
                  <a:gd name="T40" fmla="*/ 462 w 990"/>
                  <a:gd name="T41" fmla="*/ 260 h 571"/>
                  <a:gd name="T42" fmla="*/ 370 w 990"/>
                  <a:gd name="T43" fmla="*/ 301 h 571"/>
                  <a:gd name="T44" fmla="*/ 294 w 990"/>
                  <a:gd name="T45" fmla="*/ 379 h 571"/>
                  <a:gd name="T46" fmla="*/ 270 w 990"/>
                  <a:gd name="T47" fmla="*/ 476 h 571"/>
                  <a:gd name="T48" fmla="*/ 302 w 990"/>
                  <a:gd name="T49" fmla="*/ 571 h 571"/>
                  <a:gd name="T50" fmla="*/ 243 w 990"/>
                  <a:gd name="T51" fmla="*/ 462 h 571"/>
                  <a:gd name="T52" fmla="*/ 253 w 990"/>
                  <a:gd name="T53" fmla="*/ 335 h 571"/>
                  <a:gd name="T54" fmla="*/ 273 w 990"/>
                  <a:gd name="T55" fmla="*/ 284 h 571"/>
                  <a:gd name="T56" fmla="*/ 301 w 990"/>
                  <a:gd name="T57" fmla="*/ 241 h 571"/>
                  <a:gd name="T58" fmla="*/ 300 w 990"/>
                  <a:gd name="T59" fmla="*/ 235 h 571"/>
                  <a:gd name="T60" fmla="*/ 277 w 990"/>
                  <a:gd name="T61" fmla="*/ 249 h 571"/>
                  <a:gd name="T62" fmla="*/ 257 w 990"/>
                  <a:gd name="T63" fmla="*/ 268 h 571"/>
                  <a:gd name="T64" fmla="*/ 183 w 990"/>
                  <a:gd name="T65" fmla="*/ 383 h 571"/>
                  <a:gd name="T66" fmla="*/ 180 w 990"/>
                  <a:gd name="T67" fmla="*/ 517 h 571"/>
                  <a:gd name="T68" fmla="*/ 148 w 990"/>
                  <a:gd name="T69" fmla="*/ 437 h 571"/>
                  <a:gd name="T70" fmla="*/ 157 w 990"/>
                  <a:gd name="T71" fmla="*/ 350 h 571"/>
                  <a:gd name="T72" fmla="*/ 153 w 990"/>
                  <a:gd name="T73" fmla="*/ 321 h 571"/>
                  <a:gd name="T74" fmla="*/ 113 w 990"/>
                  <a:gd name="T75" fmla="*/ 375 h 571"/>
                  <a:gd name="T76" fmla="*/ 92 w 990"/>
                  <a:gd name="T77" fmla="*/ 450 h 571"/>
                  <a:gd name="T78" fmla="*/ 105 w 990"/>
                  <a:gd name="T79" fmla="*/ 504 h 571"/>
                  <a:gd name="T80" fmla="*/ 131 w 990"/>
                  <a:gd name="T81" fmla="*/ 546 h 571"/>
                  <a:gd name="T82" fmla="*/ 62 w 990"/>
                  <a:gd name="T83" fmla="*/ 499 h 571"/>
                  <a:gd name="T84" fmla="*/ 2 w 990"/>
                  <a:gd name="T85" fmla="*/ 383 h 571"/>
                  <a:gd name="T86" fmla="*/ 10 w 990"/>
                  <a:gd name="T87" fmla="*/ 273 h 571"/>
                  <a:gd name="T88" fmla="*/ 49 w 990"/>
                  <a:gd name="T89" fmla="*/ 184 h 571"/>
                  <a:gd name="T90" fmla="*/ 116 w 990"/>
                  <a:gd name="T91" fmla="*/ 111 h 571"/>
                  <a:gd name="T92" fmla="*/ 200 w 990"/>
                  <a:gd name="T93" fmla="*/ 53 h 571"/>
                  <a:gd name="T94" fmla="*/ 304 w 990"/>
                  <a:gd name="T95" fmla="*/ 15 h 571"/>
                  <a:gd name="T96" fmla="*/ 414 w 990"/>
                  <a:gd name="T97" fmla="*/ 2 h 571"/>
                  <a:gd name="T98" fmla="*/ 528 w 990"/>
                  <a:gd name="T99" fmla="*/ 6 h 571"/>
                  <a:gd name="T100" fmla="*/ 642 w 990"/>
                  <a:gd name="T101" fmla="*/ 26 h 571"/>
                  <a:gd name="T102" fmla="*/ 729 w 990"/>
                  <a:gd name="T103" fmla="*/ 38 h 571"/>
                  <a:gd name="T104" fmla="*/ 806 w 990"/>
                  <a:gd name="T105" fmla="*/ 38 h 571"/>
                  <a:gd name="T106" fmla="*/ 879 w 990"/>
                  <a:gd name="T107" fmla="*/ 13 h 571"/>
                  <a:gd name="T108" fmla="*/ 955 w 990"/>
                  <a:gd name="T109" fmla="*/ 3 h 571"/>
                  <a:gd name="T110" fmla="*/ 952 w 990"/>
                  <a:gd name="T111" fmla="*/ 11 h 571"/>
                  <a:gd name="T112" fmla="*/ 884 w 990"/>
                  <a:gd name="T113" fmla="*/ 50 h 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90" h="571">
                    <a:moveTo>
                      <a:pt x="858" y="80"/>
                    </a:moveTo>
                    <a:lnTo>
                      <a:pt x="846" y="103"/>
                    </a:lnTo>
                    <a:lnTo>
                      <a:pt x="837" y="127"/>
                    </a:lnTo>
                    <a:lnTo>
                      <a:pt x="826" y="151"/>
                    </a:lnTo>
                    <a:lnTo>
                      <a:pt x="815" y="174"/>
                    </a:lnTo>
                    <a:lnTo>
                      <a:pt x="803" y="197"/>
                    </a:lnTo>
                    <a:lnTo>
                      <a:pt x="789" y="218"/>
                    </a:lnTo>
                    <a:lnTo>
                      <a:pt x="772" y="238"/>
                    </a:lnTo>
                    <a:lnTo>
                      <a:pt x="752" y="256"/>
                    </a:lnTo>
                    <a:lnTo>
                      <a:pt x="736" y="266"/>
                    </a:lnTo>
                    <a:lnTo>
                      <a:pt x="721" y="277"/>
                    </a:lnTo>
                    <a:lnTo>
                      <a:pt x="708" y="289"/>
                    </a:lnTo>
                    <a:lnTo>
                      <a:pt x="695" y="301"/>
                    </a:lnTo>
                    <a:lnTo>
                      <a:pt x="681" y="315"/>
                    </a:lnTo>
                    <a:lnTo>
                      <a:pt x="669" y="327"/>
                    </a:lnTo>
                    <a:lnTo>
                      <a:pt x="656" y="340"/>
                    </a:lnTo>
                    <a:lnTo>
                      <a:pt x="644" y="354"/>
                    </a:lnTo>
                    <a:lnTo>
                      <a:pt x="637" y="366"/>
                    </a:lnTo>
                    <a:lnTo>
                      <a:pt x="635" y="381"/>
                    </a:lnTo>
                    <a:lnTo>
                      <a:pt x="634" y="394"/>
                    </a:lnTo>
                    <a:lnTo>
                      <a:pt x="630" y="409"/>
                    </a:lnTo>
                    <a:lnTo>
                      <a:pt x="627" y="390"/>
                    </a:lnTo>
                    <a:lnTo>
                      <a:pt x="627" y="370"/>
                    </a:lnTo>
                    <a:lnTo>
                      <a:pt x="629" y="350"/>
                    </a:lnTo>
                    <a:lnTo>
                      <a:pt x="633" y="329"/>
                    </a:lnTo>
                    <a:lnTo>
                      <a:pt x="638" y="311"/>
                    </a:lnTo>
                    <a:lnTo>
                      <a:pt x="645" y="292"/>
                    </a:lnTo>
                    <a:lnTo>
                      <a:pt x="654" y="273"/>
                    </a:lnTo>
                    <a:lnTo>
                      <a:pt x="664" y="257"/>
                    </a:lnTo>
                    <a:lnTo>
                      <a:pt x="658" y="258"/>
                    </a:lnTo>
                    <a:lnTo>
                      <a:pt x="653" y="261"/>
                    </a:lnTo>
                    <a:lnTo>
                      <a:pt x="646" y="265"/>
                    </a:lnTo>
                    <a:lnTo>
                      <a:pt x="641" y="268"/>
                    </a:lnTo>
                    <a:lnTo>
                      <a:pt x="635" y="272"/>
                    </a:lnTo>
                    <a:lnTo>
                      <a:pt x="630" y="276"/>
                    </a:lnTo>
                    <a:lnTo>
                      <a:pt x="625" y="280"/>
                    </a:lnTo>
                    <a:lnTo>
                      <a:pt x="619" y="284"/>
                    </a:lnTo>
                    <a:lnTo>
                      <a:pt x="595" y="304"/>
                    </a:lnTo>
                    <a:lnTo>
                      <a:pt x="572" y="324"/>
                    </a:lnTo>
                    <a:lnTo>
                      <a:pt x="551" y="347"/>
                    </a:lnTo>
                    <a:lnTo>
                      <a:pt x="532" y="370"/>
                    </a:lnTo>
                    <a:lnTo>
                      <a:pt x="515" y="394"/>
                    </a:lnTo>
                    <a:lnTo>
                      <a:pt x="498" y="421"/>
                    </a:lnTo>
                    <a:lnTo>
                      <a:pt x="484" y="446"/>
                    </a:lnTo>
                    <a:lnTo>
                      <a:pt x="470" y="475"/>
                    </a:lnTo>
                    <a:lnTo>
                      <a:pt x="474" y="441"/>
                    </a:lnTo>
                    <a:lnTo>
                      <a:pt x="481" y="407"/>
                    </a:lnTo>
                    <a:lnTo>
                      <a:pt x="492" y="376"/>
                    </a:lnTo>
                    <a:lnTo>
                      <a:pt x="505" y="347"/>
                    </a:lnTo>
                    <a:lnTo>
                      <a:pt x="521" y="319"/>
                    </a:lnTo>
                    <a:lnTo>
                      <a:pt x="541" y="292"/>
                    </a:lnTo>
                    <a:lnTo>
                      <a:pt x="564" y="269"/>
                    </a:lnTo>
                    <a:lnTo>
                      <a:pt x="590" y="248"/>
                    </a:lnTo>
                    <a:lnTo>
                      <a:pt x="584" y="246"/>
                    </a:lnTo>
                    <a:lnTo>
                      <a:pt x="548" y="262"/>
                    </a:lnTo>
                    <a:lnTo>
                      <a:pt x="516" y="281"/>
                    </a:lnTo>
                    <a:lnTo>
                      <a:pt x="486" y="304"/>
                    </a:lnTo>
                    <a:lnTo>
                      <a:pt x="460" y="329"/>
                    </a:lnTo>
                    <a:lnTo>
                      <a:pt x="434" y="358"/>
                    </a:lnTo>
                    <a:lnTo>
                      <a:pt x="413" y="387"/>
                    </a:lnTo>
                    <a:lnTo>
                      <a:pt x="394" y="418"/>
                    </a:lnTo>
                    <a:lnTo>
                      <a:pt x="378" y="452"/>
                    </a:lnTo>
                    <a:lnTo>
                      <a:pt x="374" y="472"/>
                    </a:lnTo>
                    <a:lnTo>
                      <a:pt x="375" y="491"/>
                    </a:lnTo>
                    <a:lnTo>
                      <a:pt x="378" y="509"/>
                    </a:lnTo>
                    <a:lnTo>
                      <a:pt x="379" y="530"/>
                    </a:lnTo>
                    <a:lnTo>
                      <a:pt x="371" y="520"/>
                    </a:lnTo>
                    <a:lnTo>
                      <a:pt x="366" y="507"/>
                    </a:lnTo>
                    <a:lnTo>
                      <a:pt x="362" y="493"/>
                    </a:lnTo>
                    <a:lnTo>
                      <a:pt x="357" y="480"/>
                    </a:lnTo>
                    <a:lnTo>
                      <a:pt x="356" y="454"/>
                    </a:lnTo>
                    <a:lnTo>
                      <a:pt x="359" y="430"/>
                    </a:lnTo>
                    <a:lnTo>
                      <a:pt x="364" y="406"/>
                    </a:lnTo>
                    <a:lnTo>
                      <a:pt x="372" y="383"/>
                    </a:lnTo>
                    <a:lnTo>
                      <a:pt x="383" y="360"/>
                    </a:lnTo>
                    <a:lnTo>
                      <a:pt x="394" y="339"/>
                    </a:lnTo>
                    <a:lnTo>
                      <a:pt x="407" y="319"/>
                    </a:lnTo>
                    <a:lnTo>
                      <a:pt x="419" y="299"/>
                    </a:lnTo>
                    <a:lnTo>
                      <a:pt x="426" y="292"/>
                    </a:lnTo>
                    <a:lnTo>
                      <a:pt x="433" y="285"/>
                    </a:lnTo>
                    <a:lnTo>
                      <a:pt x="439" y="278"/>
                    </a:lnTo>
                    <a:lnTo>
                      <a:pt x="447" y="272"/>
                    </a:lnTo>
                    <a:lnTo>
                      <a:pt x="454" y="266"/>
                    </a:lnTo>
                    <a:lnTo>
                      <a:pt x="462" y="260"/>
                    </a:lnTo>
                    <a:lnTo>
                      <a:pt x="470" y="253"/>
                    </a:lnTo>
                    <a:lnTo>
                      <a:pt x="477" y="246"/>
                    </a:lnTo>
                    <a:lnTo>
                      <a:pt x="392" y="285"/>
                    </a:lnTo>
                    <a:lnTo>
                      <a:pt x="370" y="301"/>
                    </a:lnTo>
                    <a:lnTo>
                      <a:pt x="348" y="319"/>
                    </a:lnTo>
                    <a:lnTo>
                      <a:pt x="328" y="338"/>
                    </a:lnTo>
                    <a:lnTo>
                      <a:pt x="309" y="358"/>
                    </a:lnTo>
                    <a:lnTo>
                      <a:pt x="294" y="379"/>
                    </a:lnTo>
                    <a:lnTo>
                      <a:pt x="282" y="403"/>
                    </a:lnTo>
                    <a:lnTo>
                      <a:pt x="273" y="430"/>
                    </a:lnTo>
                    <a:lnTo>
                      <a:pt x="269" y="458"/>
                    </a:lnTo>
                    <a:lnTo>
                      <a:pt x="270" y="476"/>
                    </a:lnTo>
                    <a:lnTo>
                      <a:pt x="274" y="493"/>
                    </a:lnTo>
                    <a:lnTo>
                      <a:pt x="280" y="511"/>
                    </a:lnTo>
                    <a:lnTo>
                      <a:pt x="282" y="530"/>
                    </a:lnTo>
                    <a:lnTo>
                      <a:pt x="302" y="571"/>
                    </a:lnTo>
                    <a:lnTo>
                      <a:pt x="280" y="548"/>
                    </a:lnTo>
                    <a:lnTo>
                      <a:pt x="262" y="522"/>
                    </a:lnTo>
                    <a:lnTo>
                      <a:pt x="250" y="493"/>
                    </a:lnTo>
                    <a:lnTo>
                      <a:pt x="243" y="462"/>
                    </a:lnTo>
                    <a:lnTo>
                      <a:pt x="241" y="432"/>
                    </a:lnTo>
                    <a:lnTo>
                      <a:pt x="242" y="399"/>
                    </a:lnTo>
                    <a:lnTo>
                      <a:pt x="246" y="367"/>
                    </a:lnTo>
                    <a:lnTo>
                      <a:pt x="253" y="335"/>
                    </a:lnTo>
                    <a:lnTo>
                      <a:pt x="257" y="321"/>
                    </a:lnTo>
                    <a:lnTo>
                      <a:pt x="261" y="308"/>
                    </a:lnTo>
                    <a:lnTo>
                      <a:pt x="266" y="296"/>
                    </a:lnTo>
                    <a:lnTo>
                      <a:pt x="273" y="284"/>
                    </a:lnTo>
                    <a:lnTo>
                      <a:pt x="280" y="273"/>
                    </a:lnTo>
                    <a:lnTo>
                      <a:pt x="286" y="262"/>
                    </a:lnTo>
                    <a:lnTo>
                      <a:pt x="293" y="252"/>
                    </a:lnTo>
                    <a:lnTo>
                      <a:pt x="301" y="241"/>
                    </a:lnTo>
                    <a:lnTo>
                      <a:pt x="301" y="240"/>
                    </a:lnTo>
                    <a:lnTo>
                      <a:pt x="301" y="238"/>
                    </a:lnTo>
                    <a:lnTo>
                      <a:pt x="301" y="237"/>
                    </a:lnTo>
                    <a:lnTo>
                      <a:pt x="300" y="235"/>
                    </a:lnTo>
                    <a:lnTo>
                      <a:pt x="293" y="238"/>
                    </a:lnTo>
                    <a:lnTo>
                      <a:pt x="288" y="241"/>
                    </a:lnTo>
                    <a:lnTo>
                      <a:pt x="282" y="245"/>
                    </a:lnTo>
                    <a:lnTo>
                      <a:pt x="277" y="249"/>
                    </a:lnTo>
                    <a:lnTo>
                      <a:pt x="272" y="254"/>
                    </a:lnTo>
                    <a:lnTo>
                      <a:pt x="266" y="258"/>
                    </a:lnTo>
                    <a:lnTo>
                      <a:pt x="262" y="264"/>
                    </a:lnTo>
                    <a:lnTo>
                      <a:pt x="257" y="268"/>
                    </a:lnTo>
                    <a:lnTo>
                      <a:pt x="234" y="292"/>
                    </a:lnTo>
                    <a:lnTo>
                      <a:pt x="214" y="320"/>
                    </a:lnTo>
                    <a:lnTo>
                      <a:pt x="196" y="351"/>
                    </a:lnTo>
                    <a:lnTo>
                      <a:pt x="183" y="383"/>
                    </a:lnTo>
                    <a:lnTo>
                      <a:pt x="174" y="417"/>
                    </a:lnTo>
                    <a:lnTo>
                      <a:pt x="169" y="450"/>
                    </a:lnTo>
                    <a:lnTo>
                      <a:pt x="172" y="484"/>
                    </a:lnTo>
                    <a:lnTo>
                      <a:pt x="180" y="517"/>
                    </a:lnTo>
                    <a:lnTo>
                      <a:pt x="168" y="499"/>
                    </a:lnTo>
                    <a:lnTo>
                      <a:pt x="159" y="479"/>
                    </a:lnTo>
                    <a:lnTo>
                      <a:pt x="152" y="458"/>
                    </a:lnTo>
                    <a:lnTo>
                      <a:pt x="148" y="437"/>
                    </a:lnTo>
                    <a:lnTo>
                      <a:pt x="145" y="415"/>
                    </a:lnTo>
                    <a:lnTo>
                      <a:pt x="147" y="394"/>
                    </a:lnTo>
                    <a:lnTo>
                      <a:pt x="151" y="371"/>
                    </a:lnTo>
                    <a:lnTo>
                      <a:pt x="157" y="350"/>
                    </a:lnTo>
                    <a:lnTo>
                      <a:pt x="175" y="305"/>
                    </a:lnTo>
                    <a:lnTo>
                      <a:pt x="167" y="308"/>
                    </a:lnTo>
                    <a:lnTo>
                      <a:pt x="160" y="313"/>
                    </a:lnTo>
                    <a:lnTo>
                      <a:pt x="153" y="321"/>
                    </a:lnTo>
                    <a:lnTo>
                      <a:pt x="147" y="328"/>
                    </a:lnTo>
                    <a:lnTo>
                      <a:pt x="135" y="343"/>
                    </a:lnTo>
                    <a:lnTo>
                      <a:pt x="124" y="358"/>
                    </a:lnTo>
                    <a:lnTo>
                      <a:pt x="113" y="375"/>
                    </a:lnTo>
                    <a:lnTo>
                      <a:pt x="104" y="393"/>
                    </a:lnTo>
                    <a:lnTo>
                      <a:pt x="97" y="411"/>
                    </a:lnTo>
                    <a:lnTo>
                      <a:pt x="93" y="430"/>
                    </a:lnTo>
                    <a:lnTo>
                      <a:pt x="92" y="450"/>
                    </a:lnTo>
                    <a:lnTo>
                      <a:pt x="94" y="470"/>
                    </a:lnTo>
                    <a:lnTo>
                      <a:pt x="96" y="483"/>
                    </a:lnTo>
                    <a:lnTo>
                      <a:pt x="100" y="493"/>
                    </a:lnTo>
                    <a:lnTo>
                      <a:pt x="105" y="504"/>
                    </a:lnTo>
                    <a:lnTo>
                      <a:pt x="110" y="515"/>
                    </a:lnTo>
                    <a:lnTo>
                      <a:pt x="117" y="526"/>
                    </a:lnTo>
                    <a:lnTo>
                      <a:pt x="124" y="536"/>
                    </a:lnTo>
                    <a:lnTo>
                      <a:pt x="131" y="546"/>
                    </a:lnTo>
                    <a:lnTo>
                      <a:pt x="137" y="556"/>
                    </a:lnTo>
                    <a:lnTo>
                      <a:pt x="112" y="542"/>
                    </a:lnTo>
                    <a:lnTo>
                      <a:pt x="86" y="522"/>
                    </a:lnTo>
                    <a:lnTo>
                      <a:pt x="62" y="499"/>
                    </a:lnTo>
                    <a:lnTo>
                      <a:pt x="41" y="473"/>
                    </a:lnTo>
                    <a:lnTo>
                      <a:pt x="23" y="445"/>
                    </a:lnTo>
                    <a:lnTo>
                      <a:pt x="10" y="415"/>
                    </a:lnTo>
                    <a:lnTo>
                      <a:pt x="2" y="383"/>
                    </a:lnTo>
                    <a:lnTo>
                      <a:pt x="0" y="351"/>
                    </a:lnTo>
                    <a:lnTo>
                      <a:pt x="2" y="324"/>
                    </a:lnTo>
                    <a:lnTo>
                      <a:pt x="4" y="299"/>
                    </a:lnTo>
                    <a:lnTo>
                      <a:pt x="10" y="273"/>
                    </a:lnTo>
                    <a:lnTo>
                      <a:pt x="16" y="250"/>
                    </a:lnTo>
                    <a:lnTo>
                      <a:pt x="26" y="227"/>
                    </a:lnTo>
                    <a:lnTo>
                      <a:pt x="37" y="205"/>
                    </a:lnTo>
                    <a:lnTo>
                      <a:pt x="49" y="184"/>
                    </a:lnTo>
                    <a:lnTo>
                      <a:pt x="63" y="164"/>
                    </a:lnTo>
                    <a:lnTo>
                      <a:pt x="79" y="145"/>
                    </a:lnTo>
                    <a:lnTo>
                      <a:pt x="97" y="127"/>
                    </a:lnTo>
                    <a:lnTo>
                      <a:pt x="116" y="111"/>
                    </a:lnTo>
                    <a:lnTo>
                      <a:pt x="136" y="94"/>
                    </a:lnTo>
                    <a:lnTo>
                      <a:pt x="156" y="80"/>
                    </a:lnTo>
                    <a:lnTo>
                      <a:pt x="178" y="65"/>
                    </a:lnTo>
                    <a:lnTo>
                      <a:pt x="200" y="53"/>
                    </a:lnTo>
                    <a:lnTo>
                      <a:pt x="225" y="41"/>
                    </a:lnTo>
                    <a:lnTo>
                      <a:pt x="251" y="31"/>
                    </a:lnTo>
                    <a:lnTo>
                      <a:pt x="277" y="22"/>
                    </a:lnTo>
                    <a:lnTo>
                      <a:pt x="304" y="15"/>
                    </a:lnTo>
                    <a:lnTo>
                      <a:pt x="332" y="10"/>
                    </a:lnTo>
                    <a:lnTo>
                      <a:pt x="359" y="6"/>
                    </a:lnTo>
                    <a:lnTo>
                      <a:pt x="387" y="3"/>
                    </a:lnTo>
                    <a:lnTo>
                      <a:pt x="414" y="2"/>
                    </a:lnTo>
                    <a:lnTo>
                      <a:pt x="442" y="0"/>
                    </a:lnTo>
                    <a:lnTo>
                      <a:pt x="470" y="2"/>
                    </a:lnTo>
                    <a:lnTo>
                      <a:pt x="500" y="3"/>
                    </a:lnTo>
                    <a:lnTo>
                      <a:pt x="528" y="6"/>
                    </a:lnTo>
                    <a:lnTo>
                      <a:pt x="556" y="10"/>
                    </a:lnTo>
                    <a:lnTo>
                      <a:pt x="584" y="14"/>
                    </a:lnTo>
                    <a:lnTo>
                      <a:pt x="614" y="19"/>
                    </a:lnTo>
                    <a:lnTo>
                      <a:pt x="642" y="26"/>
                    </a:lnTo>
                    <a:lnTo>
                      <a:pt x="672" y="33"/>
                    </a:lnTo>
                    <a:lnTo>
                      <a:pt x="692" y="35"/>
                    </a:lnTo>
                    <a:lnTo>
                      <a:pt x="711" y="37"/>
                    </a:lnTo>
                    <a:lnTo>
                      <a:pt x="729" y="38"/>
                    </a:lnTo>
                    <a:lnTo>
                      <a:pt x="750" y="38"/>
                    </a:lnTo>
                    <a:lnTo>
                      <a:pt x="768" y="38"/>
                    </a:lnTo>
                    <a:lnTo>
                      <a:pt x="787" y="38"/>
                    </a:lnTo>
                    <a:lnTo>
                      <a:pt x="806" y="38"/>
                    </a:lnTo>
                    <a:lnTo>
                      <a:pt x="825" y="37"/>
                    </a:lnTo>
                    <a:lnTo>
                      <a:pt x="842" y="27"/>
                    </a:lnTo>
                    <a:lnTo>
                      <a:pt x="861" y="19"/>
                    </a:lnTo>
                    <a:lnTo>
                      <a:pt x="879" y="13"/>
                    </a:lnTo>
                    <a:lnTo>
                      <a:pt x="897" y="7"/>
                    </a:lnTo>
                    <a:lnTo>
                      <a:pt x="916" y="3"/>
                    </a:lnTo>
                    <a:lnTo>
                      <a:pt x="935" y="2"/>
                    </a:lnTo>
                    <a:lnTo>
                      <a:pt x="955" y="3"/>
                    </a:lnTo>
                    <a:lnTo>
                      <a:pt x="975" y="6"/>
                    </a:lnTo>
                    <a:lnTo>
                      <a:pt x="990" y="9"/>
                    </a:lnTo>
                    <a:lnTo>
                      <a:pt x="971" y="9"/>
                    </a:lnTo>
                    <a:lnTo>
                      <a:pt x="952" y="11"/>
                    </a:lnTo>
                    <a:lnTo>
                      <a:pt x="934" y="17"/>
                    </a:lnTo>
                    <a:lnTo>
                      <a:pt x="916" y="26"/>
                    </a:lnTo>
                    <a:lnTo>
                      <a:pt x="899" y="37"/>
                    </a:lnTo>
                    <a:lnTo>
                      <a:pt x="884" y="50"/>
                    </a:lnTo>
                    <a:lnTo>
                      <a:pt x="870" y="64"/>
                    </a:lnTo>
                    <a:lnTo>
                      <a:pt x="858" y="8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60"/>
              <p:cNvSpPr>
                <a:spLocks/>
              </p:cNvSpPr>
              <p:nvPr/>
            </p:nvSpPr>
            <p:spPr bwMode="auto">
              <a:xfrm>
                <a:off x="1262063" y="2354263"/>
                <a:ext cx="117475" cy="160338"/>
              </a:xfrm>
              <a:custGeom>
                <a:avLst/>
                <a:gdLst>
                  <a:gd name="T0" fmla="*/ 106 w 149"/>
                  <a:gd name="T1" fmla="*/ 196 h 201"/>
                  <a:gd name="T2" fmla="*/ 70 w 149"/>
                  <a:gd name="T3" fmla="*/ 175 h 201"/>
                  <a:gd name="T4" fmla="*/ 40 w 149"/>
                  <a:gd name="T5" fmla="*/ 147 h 201"/>
                  <a:gd name="T6" fmla="*/ 13 w 149"/>
                  <a:gd name="T7" fmla="*/ 115 h 201"/>
                  <a:gd name="T8" fmla="*/ 0 w 149"/>
                  <a:gd name="T9" fmla="*/ 94 h 201"/>
                  <a:gd name="T10" fmla="*/ 4 w 149"/>
                  <a:gd name="T11" fmla="*/ 84 h 201"/>
                  <a:gd name="T12" fmla="*/ 21 w 149"/>
                  <a:gd name="T13" fmla="*/ 67 h 201"/>
                  <a:gd name="T14" fmla="*/ 51 w 149"/>
                  <a:gd name="T15" fmla="*/ 39 h 201"/>
                  <a:gd name="T16" fmla="*/ 84 w 149"/>
                  <a:gd name="T17" fmla="*/ 14 h 201"/>
                  <a:gd name="T18" fmla="*/ 122 w 149"/>
                  <a:gd name="T19" fmla="*/ 1 h 201"/>
                  <a:gd name="T20" fmla="*/ 143 w 149"/>
                  <a:gd name="T21" fmla="*/ 8 h 201"/>
                  <a:gd name="T22" fmla="*/ 141 w 149"/>
                  <a:gd name="T23" fmla="*/ 22 h 201"/>
                  <a:gd name="T24" fmla="*/ 127 w 149"/>
                  <a:gd name="T25" fmla="*/ 37 h 201"/>
                  <a:gd name="T26" fmla="*/ 106 w 149"/>
                  <a:gd name="T27" fmla="*/ 55 h 201"/>
                  <a:gd name="T28" fmla="*/ 88 w 149"/>
                  <a:gd name="T29" fmla="*/ 72 h 201"/>
                  <a:gd name="T30" fmla="*/ 72 w 149"/>
                  <a:gd name="T31" fmla="*/ 92 h 201"/>
                  <a:gd name="T32" fmla="*/ 66 w 149"/>
                  <a:gd name="T33" fmla="*/ 103 h 201"/>
                  <a:gd name="T34" fmla="*/ 83 w 149"/>
                  <a:gd name="T35" fmla="*/ 95 h 201"/>
                  <a:gd name="T36" fmla="*/ 99 w 149"/>
                  <a:gd name="T37" fmla="*/ 84 h 201"/>
                  <a:gd name="T38" fmla="*/ 117 w 149"/>
                  <a:gd name="T39" fmla="*/ 72 h 201"/>
                  <a:gd name="T40" fmla="*/ 133 w 149"/>
                  <a:gd name="T41" fmla="*/ 63 h 201"/>
                  <a:gd name="T42" fmla="*/ 143 w 149"/>
                  <a:gd name="T43" fmla="*/ 72 h 201"/>
                  <a:gd name="T44" fmla="*/ 149 w 149"/>
                  <a:gd name="T45" fmla="*/ 86 h 201"/>
                  <a:gd name="T46" fmla="*/ 134 w 149"/>
                  <a:gd name="T47" fmla="*/ 107 h 201"/>
                  <a:gd name="T48" fmla="*/ 111 w 149"/>
                  <a:gd name="T49" fmla="*/ 126 h 201"/>
                  <a:gd name="T50" fmla="*/ 95 w 149"/>
                  <a:gd name="T51" fmla="*/ 154 h 201"/>
                  <a:gd name="T52" fmla="*/ 107 w 149"/>
                  <a:gd name="T53" fmla="*/ 149 h 201"/>
                  <a:gd name="T54" fmla="*/ 119 w 149"/>
                  <a:gd name="T55" fmla="*/ 142 h 201"/>
                  <a:gd name="T56" fmla="*/ 131 w 149"/>
                  <a:gd name="T57" fmla="*/ 138 h 201"/>
                  <a:gd name="T58" fmla="*/ 141 w 149"/>
                  <a:gd name="T59" fmla="*/ 154 h 201"/>
                  <a:gd name="T60" fmla="*/ 141 w 149"/>
                  <a:gd name="T61" fmla="*/ 185 h 201"/>
                  <a:gd name="T62" fmla="*/ 127 w 149"/>
                  <a:gd name="T63" fmla="*/ 201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9" h="201">
                    <a:moveTo>
                      <a:pt x="127" y="201"/>
                    </a:moveTo>
                    <a:lnTo>
                      <a:pt x="106" y="196"/>
                    </a:lnTo>
                    <a:lnTo>
                      <a:pt x="87" y="186"/>
                    </a:lnTo>
                    <a:lnTo>
                      <a:pt x="70" y="175"/>
                    </a:lnTo>
                    <a:lnTo>
                      <a:pt x="55" y="162"/>
                    </a:lnTo>
                    <a:lnTo>
                      <a:pt x="40" y="147"/>
                    </a:lnTo>
                    <a:lnTo>
                      <a:pt x="27" y="133"/>
                    </a:lnTo>
                    <a:lnTo>
                      <a:pt x="13" y="115"/>
                    </a:lnTo>
                    <a:lnTo>
                      <a:pt x="0" y="99"/>
                    </a:lnTo>
                    <a:lnTo>
                      <a:pt x="0" y="94"/>
                    </a:lnTo>
                    <a:lnTo>
                      <a:pt x="1" y="88"/>
                    </a:lnTo>
                    <a:lnTo>
                      <a:pt x="4" y="84"/>
                    </a:lnTo>
                    <a:lnTo>
                      <a:pt x="8" y="80"/>
                    </a:lnTo>
                    <a:lnTo>
                      <a:pt x="21" y="67"/>
                    </a:lnTo>
                    <a:lnTo>
                      <a:pt x="36" y="52"/>
                    </a:lnTo>
                    <a:lnTo>
                      <a:pt x="51" y="39"/>
                    </a:lnTo>
                    <a:lnTo>
                      <a:pt x="67" y="25"/>
                    </a:lnTo>
                    <a:lnTo>
                      <a:pt x="84" y="14"/>
                    </a:lnTo>
                    <a:lnTo>
                      <a:pt x="103" y="5"/>
                    </a:lnTo>
                    <a:lnTo>
                      <a:pt x="122" y="1"/>
                    </a:lnTo>
                    <a:lnTo>
                      <a:pt x="142" y="0"/>
                    </a:lnTo>
                    <a:lnTo>
                      <a:pt x="143" y="8"/>
                    </a:lnTo>
                    <a:lnTo>
                      <a:pt x="142" y="14"/>
                    </a:lnTo>
                    <a:lnTo>
                      <a:pt x="141" y="22"/>
                    </a:lnTo>
                    <a:lnTo>
                      <a:pt x="138" y="30"/>
                    </a:lnTo>
                    <a:lnTo>
                      <a:pt x="127" y="37"/>
                    </a:lnTo>
                    <a:lnTo>
                      <a:pt x="117" y="45"/>
                    </a:lnTo>
                    <a:lnTo>
                      <a:pt x="106" y="55"/>
                    </a:lnTo>
                    <a:lnTo>
                      <a:pt x="98" y="63"/>
                    </a:lnTo>
                    <a:lnTo>
                      <a:pt x="88" y="72"/>
                    </a:lnTo>
                    <a:lnTo>
                      <a:pt x="80" y="81"/>
                    </a:lnTo>
                    <a:lnTo>
                      <a:pt x="72" y="92"/>
                    </a:lnTo>
                    <a:lnTo>
                      <a:pt x="66" y="102"/>
                    </a:lnTo>
                    <a:lnTo>
                      <a:pt x="66" y="103"/>
                    </a:lnTo>
                    <a:lnTo>
                      <a:pt x="74" y="99"/>
                    </a:lnTo>
                    <a:lnTo>
                      <a:pt x="83" y="95"/>
                    </a:lnTo>
                    <a:lnTo>
                      <a:pt x="91" y="90"/>
                    </a:lnTo>
                    <a:lnTo>
                      <a:pt x="99" y="84"/>
                    </a:lnTo>
                    <a:lnTo>
                      <a:pt x="108" y="79"/>
                    </a:lnTo>
                    <a:lnTo>
                      <a:pt x="117" y="72"/>
                    </a:lnTo>
                    <a:lnTo>
                      <a:pt x="125" y="68"/>
                    </a:lnTo>
                    <a:lnTo>
                      <a:pt x="133" y="63"/>
                    </a:lnTo>
                    <a:lnTo>
                      <a:pt x="139" y="65"/>
                    </a:lnTo>
                    <a:lnTo>
                      <a:pt x="143" y="72"/>
                    </a:lnTo>
                    <a:lnTo>
                      <a:pt x="146" y="79"/>
                    </a:lnTo>
                    <a:lnTo>
                      <a:pt x="149" y="86"/>
                    </a:lnTo>
                    <a:lnTo>
                      <a:pt x="145" y="98"/>
                    </a:lnTo>
                    <a:lnTo>
                      <a:pt x="134" y="107"/>
                    </a:lnTo>
                    <a:lnTo>
                      <a:pt x="122" y="116"/>
                    </a:lnTo>
                    <a:lnTo>
                      <a:pt x="111" y="126"/>
                    </a:lnTo>
                    <a:lnTo>
                      <a:pt x="90" y="154"/>
                    </a:lnTo>
                    <a:lnTo>
                      <a:pt x="95" y="154"/>
                    </a:lnTo>
                    <a:lnTo>
                      <a:pt x="102" y="151"/>
                    </a:lnTo>
                    <a:lnTo>
                      <a:pt x="107" y="149"/>
                    </a:lnTo>
                    <a:lnTo>
                      <a:pt x="114" y="145"/>
                    </a:lnTo>
                    <a:lnTo>
                      <a:pt x="119" y="142"/>
                    </a:lnTo>
                    <a:lnTo>
                      <a:pt x="125" y="139"/>
                    </a:lnTo>
                    <a:lnTo>
                      <a:pt x="131" y="138"/>
                    </a:lnTo>
                    <a:lnTo>
                      <a:pt x="137" y="139"/>
                    </a:lnTo>
                    <a:lnTo>
                      <a:pt x="141" y="154"/>
                    </a:lnTo>
                    <a:lnTo>
                      <a:pt x="142" y="169"/>
                    </a:lnTo>
                    <a:lnTo>
                      <a:pt x="141" y="185"/>
                    </a:lnTo>
                    <a:lnTo>
                      <a:pt x="137" y="200"/>
                    </a:lnTo>
                    <a:lnTo>
                      <a:pt x="127" y="20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61"/>
              <p:cNvSpPr>
                <a:spLocks/>
              </p:cNvSpPr>
              <p:nvPr/>
            </p:nvSpPr>
            <p:spPr bwMode="auto">
              <a:xfrm>
                <a:off x="1276351" y="2211388"/>
                <a:ext cx="152400" cy="68263"/>
              </a:xfrm>
              <a:custGeom>
                <a:avLst/>
                <a:gdLst>
                  <a:gd name="T0" fmla="*/ 170 w 190"/>
                  <a:gd name="T1" fmla="*/ 37 h 88"/>
                  <a:gd name="T2" fmla="*/ 162 w 190"/>
                  <a:gd name="T3" fmla="*/ 37 h 88"/>
                  <a:gd name="T4" fmla="*/ 153 w 190"/>
                  <a:gd name="T5" fmla="*/ 34 h 88"/>
                  <a:gd name="T6" fmla="*/ 145 w 190"/>
                  <a:gd name="T7" fmla="*/ 28 h 88"/>
                  <a:gd name="T8" fmla="*/ 136 w 190"/>
                  <a:gd name="T9" fmla="*/ 24 h 88"/>
                  <a:gd name="T10" fmla="*/ 127 w 190"/>
                  <a:gd name="T11" fmla="*/ 22 h 88"/>
                  <a:gd name="T12" fmla="*/ 120 w 190"/>
                  <a:gd name="T13" fmla="*/ 22 h 88"/>
                  <a:gd name="T14" fmla="*/ 112 w 190"/>
                  <a:gd name="T15" fmla="*/ 24 h 88"/>
                  <a:gd name="T16" fmla="*/ 106 w 190"/>
                  <a:gd name="T17" fmla="*/ 34 h 88"/>
                  <a:gd name="T18" fmla="*/ 102 w 190"/>
                  <a:gd name="T19" fmla="*/ 42 h 88"/>
                  <a:gd name="T20" fmla="*/ 96 w 190"/>
                  <a:gd name="T21" fmla="*/ 50 h 88"/>
                  <a:gd name="T22" fmla="*/ 92 w 190"/>
                  <a:gd name="T23" fmla="*/ 58 h 88"/>
                  <a:gd name="T24" fmla="*/ 87 w 190"/>
                  <a:gd name="T25" fmla="*/ 65 h 88"/>
                  <a:gd name="T26" fmla="*/ 81 w 190"/>
                  <a:gd name="T27" fmla="*/ 71 h 88"/>
                  <a:gd name="T28" fmla="*/ 75 w 190"/>
                  <a:gd name="T29" fmla="*/ 78 h 88"/>
                  <a:gd name="T30" fmla="*/ 68 w 190"/>
                  <a:gd name="T31" fmla="*/ 84 h 88"/>
                  <a:gd name="T32" fmla="*/ 59 w 190"/>
                  <a:gd name="T33" fmla="*/ 86 h 88"/>
                  <a:gd name="T34" fmla="*/ 51 w 190"/>
                  <a:gd name="T35" fmla="*/ 88 h 88"/>
                  <a:gd name="T36" fmla="*/ 42 w 190"/>
                  <a:gd name="T37" fmla="*/ 88 h 88"/>
                  <a:gd name="T38" fmla="*/ 34 w 190"/>
                  <a:gd name="T39" fmla="*/ 86 h 88"/>
                  <a:gd name="T40" fmla="*/ 28 w 190"/>
                  <a:gd name="T41" fmla="*/ 84 h 88"/>
                  <a:gd name="T42" fmla="*/ 20 w 190"/>
                  <a:gd name="T43" fmla="*/ 81 h 88"/>
                  <a:gd name="T44" fmla="*/ 13 w 190"/>
                  <a:gd name="T45" fmla="*/ 78 h 88"/>
                  <a:gd name="T46" fmla="*/ 6 w 190"/>
                  <a:gd name="T47" fmla="*/ 75 h 88"/>
                  <a:gd name="T48" fmla="*/ 0 w 190"/>
                  <a:gd name="T49" fmla="*/ 71 h 88"/>
                  <a:gd name="T50" fmla="*/ 9 w 190"/>
                  <a:gd name="T51" fmla="*/ 73 h 88"/>
                  <a:gd name="T52" fmla="*/ 20 w 190"/>
                  <a:gd name="T53" fmla="*/ 74 h 88"/>
                  <a:gd name="T54" fmla="*/ 28 w 190"/>
                  <a:gd name="T55" fmla="*/ 73 h 88"/>
                  <a:gd name="T56" fmla="*/ 34 w 190"/>
                  <a:gd name="T57" fmla="*/ 65 h 88"/>
                  <a:gd name="T58" fmla="*/ 38 w 190"/>
                  <a:gd name="T59" fmla="*/ 55 h 88"/>
                  <a:gd name="T60" fmla="*/ 42 w 190"/>
                  <a:gd name="T61" fmla="*/ 46 h 88"/>
                  <a:gd name="T62" fmla="*/ 48 w 190"/>
                  <a:gd name="T63" fmla="*/ 37 h 88"/>
                  <a:gd name="T64" fmla="*/ 53 w 190"/>
                  <a:gd name="T65" fmla="*/ 27 h 88"/>
                  <a:gd name="T66" fmla="*/ 60 w 190"/>
                  <a:gd name="T67" fmla="*/ 19 h 88"/>
                  <a:gd name="T68" fmla="*/ 68 w 190"/>
                  <a:gd name="T69" fmla="*/ 12 h 88"/>
                  <a:gd name="T70" fmla="*/ 76 w 190"/>
                  <a:gd name="T71" fmla="*/ 6 h 88"/>
                  <a:gd name="T72" fmla="*/ 87 w 190"/>
                  <a:gd name="T73" fmla="*/ 2 h 88"/>
                  <a:gd name="T74" fmla="*/ 96 w 190"/>
                  <a:gd name="T75" fmla="*/ 0 h 88"/>
                  <a:gd name="T76" fmla="*/ 107 w 190"/>
                  <a:gd name="T77" fmla="*/ 0 h 88"/>
                  <a:gd name="T78" fmla="*/ 116 w 190"/>
                  <a:gd name="T79" fmla="*/ 2 h 88"/>
                  <a:gd name="T80" fmla="*/ 126 w 190"/>
                  <a:gd name="T81" fmla="*/ 4 h 88"/>
                  <a:gd name="T82" fmla="*/ 136 w 190"/>
                  <a:gd name="T83" fmla="*/ 8 h 88"/>
                  <a:gd name="T84" fmla="*/ 146 w 190"/>
                  <a:gd name="T85" fmla="*/ 11 h 88"/>
                  <a:gd name="T86" fmla="*/ 155 w 190"/>
                  <a:gd name="T87" fmla="*/ 15 h 88"/>
                  <a:gd name="T88" fmla="*/ 165 w 190"/>
                  <a:gd name="T89" fmla="*/ 18 h 88"/>
                  <a:gd name="T90" fmla="*/ 170 w 190"/>
                  <a:gd name="T91" fmla="*/ 18 h 88"/>
                  <a:gd name="T92" fmla="*/ 175 w 190"/>
                  <a:gd name="T93" fmla="*/ 16 h 88"/>
                  <a:gd name="T94" fmla="*/ 181 w 190"/>
                  <a:gd name="T95" fmla="*/ 14 h 88"/>
                  <a:gd name="T96" fmla="*/ 183 w 190"/>
                  <a:gd name="T97" fmla="*/ 10 h 88"/>
                  <a:gd name="T98" fmla="*/ 186 w 190"/>
                  <a:gd name="T99" fmla="*/ 3 h 88"/>
                  <a:gd name="T100" fmla="*/ 190 w 190"/>
                  <a:gd name="T101" fmla="*/ 14 h 88"/>
                  <a:gd name="T102" fmla="*/ 188 w 190"/>
                  <a:gd name="T103" fmla="*/ 24 h 88"/>
                  <a:gd name="T104" fmla="*/ 181 w 190"/>
                  <a:gd name="T105" fmla="*/ 33 h 88"/>
                  <a:gd name="T106" fmla="*/ 170 w 190"/>
                  <a:gd name="T107" fmla="*/ 37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0" h="88">
                    <a:moveTo>
                      <a:pt x="170" y="37"/>
                    </a:moveTo>
                    <a:lnTo>
                      <a:pt x="162" y="37"/>
                    </a:lnTo>
                    <a:lnTo>
                      <a:pt x="153" y="34"/>
                    </a:lnTo>
                    <a:lnTo>
                      <a:pt x="145" y="28"/>
                    </a:lnTo>
                    <a:lnTo>
                      <a:pt x="136" y="24"/>
                    </a:lnTo>
                    <a:lnTo>
                      <a:pt x="127" y="22"/>
                    </a:lnTo>
                    <a:lnTo>
                      <a:pt x="120" y="22"/>
                    </a:lnTo>
                    <a:lnTo>
                      <a:pt x="112" y="24"/>
                    </a:lnTo>
                    <a:lnTo>
                      <a:pt x="106" y="34"/>
                    </a:lnTo>
                    <a:lnTo>
                      <a:pt x="102" y="42"/>
                    </a:lnTo>
                    <a:lnTo>
                      <a:pt x="96" y="50"/>
                    </a:lnTo>
                    <a:lnTo>
                      <a:pt x="92" y="58"/>
                    </a:lnTo>
                    <a:lnTo>
                      <a:pt x="87" y="65"/>
                    </a:lnTo>
                    <a:lnTo>
                      <a:pt x="81" y="71"/>
                    </a:lnTo>
                    <a:lnTo>
                      <a:pt x="75" y="78"/>
                    </a:lnTo>
                    <a:lnTo>
                      <a:pt x="68" y="84"/>
                    </a:lnTo>
                    <a:lnTo>
                      <a:pt x="59" y="86"/>
                    </a:lnTo>
                    <a:lnTo>
                      <a:pt x="51" y="88"/>
                    </a:lnTo>
                    <a:lnTo>
                      <a:pt x="42" y="88"/>
                    </a:lnTo>
                    <a:lnTo>
                      <a:pt x="34" y="86"/>
                    </a:lnTo>
                    <a:lnTo>
                      <a:pt x="28" y="84"/>
                    </a:lnTo>
                    <a:lnTo>
                      <a:pt x="20" y="81"/>
                    </a:lnTo>
                    <a:lnTo>
                      <a:pt x="13" y="78"/>
                    </a:lnTo>
                    <a:lnTo>
                      <a:pt x="6" y="75"/>
                    </a:lnTo>
                    <a:lnTo>
                      <a:pt x="0" y="71"/>
                    </a:lnTo>
                    <a:lnTo>
                      <a:pt x="9" y="73"/>
                    </a:lnTo>
                    <a:lnTo>
                      <a:pt x="20" y="74"/>
                    </a:lnTo>
                    <a:lnTo>
                      <a:pt x="28" y="73"/>
                    </a:lnTo>
                    <a:lnTo>
                      <a:pt x="34" y="65"/>
                    </a:lnTo>
                    <a:lnTo>
                      <a:pt x="38" y="55"/>
                    </a:lnTo>
                    <a:lnTo>
                      <a:pt x="42" y="46"/>
                    </a:lnTo>
                    <a:lnTo>
                      <a:pt x="48" y="37"/>
                    </a:lnTo>
                    <a:lnTo>
                      <a:pt x="53" y="27"/>
                    </a:lnTo>
                    <a:lnTo>
                      <a:pt x="60" y="19"/>
                    </a:lnTo>
                    <a:lnTo>
                      <a:pt x="68" y="12"/>
                    </a:lnTo>
                    <a:lnTo>
                      <a:pt x="76" y="6"/>
                    </a:lnTo>
                    <a:lnTo>
                      <a:pt x="87" y="2"/>
                    </a:lnTo>
                    <a:lnTo>
                      <a:pt x="96" y="0"/>
                    </a:lnTo>
                    <a:lnTo>
                      <a:pt x="107" y="0"/>
                    </a:lnTo>
                    <a:lnTo>
                      <a:pt x="116" y="2"/>
                    </a:lnTo>
                    <a:lnTo>
                      <a:pt x="126" y="4"/>
                    </a:lnTo>
                    <a:lnTo>
                      <a:pt x="136" y="8"/>
                    </a:lnTo>
                    <a:lnTo>
                      <a:pt x="146" y="11"/>
                    </a:lnTo>
                    <a:lnTo>
                      <a:pt x="155" y="15"/>
                    </a:lnTo>
                    <a:lnTo>
                      <a:pt x="165" y="18"/>
                    </a:lnTo>
                    <a:lnTo>
                      <a:pt x="170" y="18"/>
                    </a:lnTo>
                    <a:lnTo>
                      <a:pt x="175" y="16"/>
                    </a:lnTo>
                    <a:lnTo>
                      <a:pt x="181" y="14"/>
                    </a:lnTo>
                    <a:lnTo>
                      <a:pt x="183" y="10"/>
                    </a:lnTo>
                    <a:lnTo>
                      <a:pt x="186" y="3"/>
                    </a:lnTo>
                    <a:lnTo>
                      <a:pt x="190" y="14"/>
                    </a:lnTo>
                    <a:lnTo>
                      <a:pt x="188" y="24"/>
                    </a:lnTo>
                    <a:lnTo>
                      <a:pt x="181" y="33"/>
                    </a:lnTo>
                    <a:lnTo>
                      <a:pt x="170" y="37"/>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2"/>
              <p:cNvSpPr>
                <a:spLocks/>
              </p:cNvSpPr>
              <p:nvPr/>
            </p:nvSpPr>
            <p:spPr bwMode="auto">
              <a:xfrm>
                <a:off x="1446213" y="1820863"/>
                <a:ext cx="68263" cy="179388"/>
              </a:xfrm>
              <a:custGeom>
                <a:avLst/>
                <a:gdLst>
                  <a:gd name="T0" fmla="*/ 63 w 86"/>
                  <a:gd name="T1" fmla="*/ 48 h 225"/>
                  <a:gd name="T2" fmla="*/ 52 w 86"/>
                  <a:gd name="T3" fmla="*/ 68 h 225"/>
                  <a:gd name="T4" fmla="*/ 44 w 86"/>
                  <a:gd name="T5" fmla="*/ 88 h 225"/>
                  <a:gd name="T6" fmla="*/ 36 w 86"/>
                  <a:gd name="T7" fmla="*/ 111 h 225"/>
                  <a:gd name="T8" fmla="*/ 30 w 86"/>
                  <a:gd name="T9" fmla="*/ 134 h 225"/>
                  <a:gd name="T10" fmla="*/ 26 w 86"/>
                  <a:gd name="T11" fmla="*/ 157 h 225"/>
                  <a:gd name="T12" fmla="*/ 22 w 86"/>
                  <a:gd name="T13" fmla="*/ 180 h 225"/>
                  <a:gd name="T14" fmla="*/ 20 w 86"/>
                  <a:gd name="T15" fmla="*/ 203 h 225"/>
                  <a:gd name="T16" fmla="*/ 22 w 86"/>
                  <a:gd name="T17" fmla="*/ 225 h 225"/>
                  <a:gd name="T18" fmla="*/ 5 w 86"/>
                  <a:gd name="T19" fmla="*/ 190 h 225"/>
                  <a:gd name="T20" fmla="*/ 0 w 86"/>
                  <a:gd name="T21" fmla="*/ 154 h 225"/>
                  <a:gd name="T22" fmla="*/ 3 w 86"/>
                  <a:gd name="T23" fmla="*/ 117 h 225"/>
                  <a:gd name="T24" fmla="*/ 13 w 86"/>
                  <a:gd name="T25" fmla="*/ 78 h 225"/>
                  <a:gd name="T26" fmla="*/ 19 w 86"/>
                  <a:gd name="T27" fmla="*/ 66 h 225"/>
                  <a:gd name="T28" fmla="*/ 27 w 86"/>
                  <a:gd name="T29" fmla="*/ 55 h 225"/>
                  <a:gd name="T30" fmla="*/ 36 w 86"/>
                  <a:gd name="T31" fmla="*/ 45 h 225"/>
                  <a:gd name="T32" fmla="*/ 47 w 86"/>
                  <a:gd name="T33" fmla="*/ 37 h 225"/>
                  <a:gd name="T34" fmla="*/ 56 w 86"/>
                  <a:gd name="T35" fmla="*/ 28 h 225"/>
                  <a:gd name="T36" fmla="*/ 67 w 86"/>
                  <a:gd name="T37" fmla="*/ 20 h 225"/>
                  <a:gd name="T38" fmla="*/ 77 w 86"/>
                  <a:gd name="T39" fmla="*/ 10 h 225"/>
                  <a:gd name="T40" fmla="*/ 85 w 86"/>
                  <a:gd name="T41" fmla="*/ 0 h 225"/>
                  <a:gd name="T42" fmla="*/ 86 w 86"/>
                  <a:gd name="T43" fmla="*/ 4 h 225"/>
                  <a:gd name="T44" fmla="*/ 85 w 86"/>
                  <a:gd name="T45" fmla="*/ 9 h 225"/>
                  <a:gd name="T46" fmla="*/ 82 w 86"/>
                  <a:gd name="T47" fmla="*/ 15 h 225"/>
                  <a:gd name="T48" fmla="*/ 81 w 86"/>
                  <a:gd name="T49" fmla="*/ 20 h 225"/>
                  <a:gd name="T50" fmla="*/ 63 w 86"/>
                  <a:gd name="T51" fmla="*/ 48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225">
                    <a:moveTo>
                      <a:pt x="63" y="48"/>
                    </a:moveTo>
                    <a:lnTo>
                      <a:pt x="52" y="68"/>
                    </a:lnTo>
                    <a:lnTo>
                      <a:pt x="44" y="88"/>
                    </a:lnTo>
                    <a:lnTo>
                      <a:pt x="36" y="111"/>
                    </a:lnTo>
                    <a:lnTo>
                      <a:pt x="30" y="134"/>
                    </a:lnTo>
                    <a:lnTo>
                      <a:pt x="26" y="157"/>
                    </a:lnTo>
                    <a:lnTo>
                      <a:pt x="22" y="180"/>
                    </a:lnTo>
                    <a:lnTo>
                      <a:pt x="20" y="203"/>
                    </a:lnTo>
                    <a:lnTo>
                      <a:pt x="22" y="225"/>
                    </a:lnTo>
                    <a:lnTo>
                      <a:pt x="5" y="190"/>
                    </a:lnTo>
                    <a:lnTo>
                      <a:pt x="0" y="154"/>
                    </a:lnTo>
                    <a:lnTo>
                      <a:pt x="3" y="117"/>
                    </a:lnTo>
                    <a:lnTo>
                      <a:pt x="13" y="78"/>
                    </a:lnTo>
                    <a:lnTo>
                      <a:pt x="19" y="66"/>
                    </a:lnTo>
                    <a:lnTo>
                      <a:pt x="27" y="55"/>
                    </a:lnTo>
                    <a:lnTo>
                      <a:pt x="36" y="45"/>
                    </a:lnTo>
                    <a:lnTo>
                      <a:pt x="47" y="37"/>
                    </a:lnTo>
                    <a:lnTo>
                      <a:pt x="56" y="28"/>
                    </a:lnTo>
                    <a:lnTo>
                      <a:pt x="67" y="20"/>
                    </a:lnTo>
                    <a:lnTo>
                      <a:pt x="77" y="10"/>
                    </a:lnTo>
                    <a:lnTo>
                      <a:pt x="85" y="0"/>
                    </a:lnTo>
                    <a:lnTo>
                      <a:pt x="86" y="4"/>
                    </a:lnTo>
                    <a:lnTo>
                      <a:pt x="85" y="9"/>
                    </a:lnTo>
                    <a:lnTo>
                      <a:pt x="82" y="15"/>
                    </a:lnTo>
                    <a:lnTo>
                      <a:pt x="81" y="20"/>
                    </a:lnTo>
                    <a:lnTo>
                      <a:pt x="63" y="48"/>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63"/>
              <p:cNvSpPr>
                <a:spLocks/>
              </p:cNvSpPr>
              <p:nvPr/>
            </p:nvSpPr>
            <p:spPr bwMode="auto">
              <a:xfrm>
                <a:off x="800101" y="2667001"/>
                <a:ext cx="371475" cy="212725"/>
              </a:xfrm>
              <a:custGeom>
                <a:avLst/>
                <a:gdLst>
                  <a:gd name="T0" fmla="*/ 374 w 468"/>
                  <a:gd name="T1" fmla="*/ 244 h 267"/>
                  <a:gd name="T2" fmla="*/ 353 w 468"/>
                  <a:gd name="T3" fmla="*/ 236 h 267"/>
                  <a:gd name="T4" fmla="*/ 335 w 468"/>
                  <a:gd name="T5" fmla="*/ 230 h 267"/>
                  <a:gd name="T6" fmla="*/ 314 w 468"/>
                  <a:gd name="T7" fmla="*/ 222 h 267"/>
                  <a:gd name="T8" fmla="*/ 296 w 468"/>
                  <a:gd name="T9" fmla="*/ 215 h 267"/>
                  <a:gd name="T10" fmla="*/ 276 w 468"/>
                  <a:gd name="T11" fmla="*/ 207 h 267"/>
                  <a:gd name="T12" fmla="*/ 255 w 468"/>
                  <a:gd name="T13" fmla="*/ 200 h 267"/>
                  <a:gd name="T14" fmla="*/ 237 w 468"/>
                  <a:gd name="T15" fmla="*/ 192 h 267"/>
                  <a:gd name="T16" fmla="*/ 216 w 468"/>
                  <a:gd name="T17" fmla="*/ 185 h 267"/>
                  <a:gd name="T18" fmla="*/ 200 w 468"/>
                  <a:gd name="T19" fmla="*/ 177 h 267"/>
                  <a:gd name="T20" fmla="*/ 184 w 468"/>
                  <a:gd name="T21" fmla="*/ 168 h 267"/>
                  <a:gd name="T22" fmla="*/ 169 w 468"/>
                  <a:gd name="T23" fmla="*/ 160 h 267"/>
                  <a:gd name="T24" fmla="*/ 153 w 468"/>
                  <a:gd name="T25" fmla="*/ 150 h 267"/>
                  <a:gd name="T26" fmla="*/ 139 w 468"/>
                  <a:gd name="T27" fmla="*/ 140 h 267"/>
                  <a:gd name="T28" fmla="*/ 124 w 468"/>
                  <a:gd name="T29" fmla="*/ 130 h 267"/>
                  <a:gd name="T30" fmla="*/ 109 w 468"/>
                  <a:gd name="T31" fmla="*/ 120 h 267"/>
                  <a:gd name="T32" fmla="*/ 96 w 468"/>
                  <a:gd name="T33" fmla="*/ 109 h 267"/>
                  <a:gd name="T34" fmla="*/ 82 w 468"/>
                  <a:gd name="T35" fmla="*/ 97 h 267"/>
                  <a:gd name="T36" fmla="*/ 69 w 468"/>
                  <a:gd name="T37" fmla="*/ 86 h 267"/>
                  <a:gd name="T38" fmla="*/ 55 w 468"/>
                  <a:gd name="T39" fmla="*/ 73 h 267"/>
                  <a:gd name="T40" fmla="*/ 43 w 468"/>
                  <a:gd name="T41" fmla="*/ 59 h 267"/>
                  <a:gd name="T42" fmla="*/ 31 w 468"/>
                  <a:gd name="T43" fmla="*/ 46 h 267"/>
                  <a:gd name="T44" fmla="*/ 20 w 468"/>
                  <a:gd name="T45" fmla="*/ 31 h 267"/>
                  <a:gd name="T46" fmla="*/ 10 w 468"/>
                  <a:gd name="T47" fmla="*/ 16 h 267"/>
                  <a:gd name="T48" fmla="*/ 0 w 468"/>
                  <a:gd name="T49" fmla="*/ 0 h 267"/>
                  <a:gd name="T50" fmla="*/ 18 w 468"/>
                  <a:gd name="T51" fmla="*/ 12 h 267"/>
                  <a:gd name="T52" fmla="*/ 36 w 468"/>
                  <a:gd name="T53" fmla="*/ 23 h 267"/>
                  <a:gd name="T54" fmla="*/ 55 w 468"/>
                  <a:gd name="T55" fmla="*/ 35 h 267"/>
                  <a:gd name="T56" fmla="*/ 74 w 468"/>
                  <a:gd name="T57" fmla="*/ 46 h 267"/>
                  <a:gd name="T58" fmla="*/ 93 w 468"/>
                  <a:gd name="T59" fmla="*/ 56 h 267"/>
                  <a:gd name="T60" fmla="*/ 112 w 468"/>
                  <a:gd name="T61" fmla="*/ 67 h 267"/>
                  <a:gd name="T62" fmla="*/ 131 w 468"/>
                  <a:gd name="T63" fmla="*/ 78 h 267"/>
                  <a:gd name="T64" fmla="*/ 149 w 468"/>
                  <a:gd name="T65" fmla="*/ 90 h 267"/>
                  <a:gd name="T66" fmla="*/ 168 w 468"/>
                  <a:gd name="T67" fmla="*/ 101 h 267"/>
                  <a:gd name="T68" fmla="*/ 187 w 468"/>
                  <a:gd name="T69" fmla="*/ 112 h 267"/>
                  <a:gd name="T70" fmla="*/ 206 w 468"/>
                  <a:gd name="T71" fmla="*/ 124 h 267"/>
                  <a:gd name="T72" fmla="*/ 225 w 468"/>
                  <a:gd name="T73" fmla="*/ 134 h 267"/>
                  <a:gd name="T74" fmla="*/ 243 w 468"/>
                  <a:gd name="T75" fmla="*/ 146 h 267"/>
                  <a:gd name="T76" fmla="*/ 262 w 468"/>
                  <a:gd name="T77" fmla="*/ 159 h 267"/>
                  <a:gd name="T78" fmla="*/ 280 w 468"/>
                  <a:gd name="T79" fmla="*/ 171 h 267"/>
                  <a:gd name="T80" fmla="*/ 297 w 468"/>
                  <a:gd name="T81" fmla="*/ 184 h 267"/>
                  <a:gd name="T82" fmla="*/ 319 w 468"/>
                  <a:gd name="T83" fmla="*/ 193 h 267"/>
                  <a:gd name="T84" fmla="*/ 340 w 468"/>
                  <a:gd name="T85" fmla="*/ 203 h 267"/>
                  <a:gd name="T86" fmla="*/ 361 w 468"/>
                  <a:gd name="T87" fmla="*/ 214 h 267"/>
                  <a:gd name="T88" fmla="*/ 383 w 468"/>
                  <a:gd name="T89" fmla="*/ 224 h 267"/>
                  <a:gd name="T90" fmla="*/ 404 w 468"/>
                  <a:gd name="T91" fmla="*/ 235 h 267"/>
                  <a:gd name="T92" fmla="*/ 425 w 468"/>
                  <a:gd name="T93" fmla="*/ 246 h 267"/>
                  <a:gd name="T94" fmla="*/ 446 w 468"/>
                  <a:gd name="T95" fmla="*/ 257 h 267"/>
                  <a:gd name="T96" fmla="*/ 468 w 468"/>
                  <a:gd name="T97" fmla="*/ 267 h 267"/>
                  <a:gd name="T98" fmla="*/ 454 w 468"/>
                  <a:gd name="T99" fmla="*/ 267 h 267"/>
                  <a:gd name="T100" fmla="*/ 442 w 468"/>
                  <a:gd name="T101" fmla="*/ 265 h 267"/>
                  <a:gd name="T102" fmla="*/ 430 w 468"/>
                  <a:gd name="T103" fmla="*/ 261 h 267"/>
                  <a:gd name="T104" fmla="*/ 419 w 468"/>
                  <a:gd name="T105" fmla="*/ 255 h 267"/>
                  <a:gd name="T106" fmla="*/ 407 w 468"/>
                  <a:gd name="T107" fmla="*/ 251 h 267"/>
                  <a:gd name="T108" fmla="*/ 396 w 468"/>
                  <a:gd name="T109" fmla="*/ 247 h 267"/>
                  <a:gd name="T110" fmla="*/ 386 w 468"/>
                  <a:gd name="T111" fmla="*/ 244 h 267"/>
                  <a:gd name="T112" fmla="*/ 374 w 468"/>
                  <a:gd name="T113" fmla="*/ 244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8" h="267">
                    <a:moveTo>
                      <a:pt x="374" y="244"/>
                    </a:moveTo>
                    <a:lnTo>
                      <a:pt x="353" y="236"/>
                    </a:lnTo>
                    <a:lnTo>
                      <a:pt x="335" y="230"/>
                    </a:lnTo>
                    <a:lnTo>
                      <a:pt x="314" y="222"/>
                    </a:lnTo>
                    <a:lnTo>
                      <a:pt x="296" y="215"/>
                    </a:lnTo>
                    <a:lnTo>
                      <a:pt x="276" y="207"/>
                    </a:lnTo>
                    <a:lnTo>
                      <a:pt x="255" y="200"/>
                    </a:lnTo>
                    <a:lnTo>
                      <a:pt x="237" y="192"/>
                    </a:lnTo>
                    <a:lnTo>
                      <a:pt x="216" y="185"/>
                    </a:lnTo>
                    <a:lnTo>
                      <a:pt x="200" y="177"/>
                    </a:lnTo>
                    <a:lnTo>
                      <a:pt x="184" y="168"/>
                    </a:lnTo>
                    <a:lnTo>
                      <a:pt x="169" y="160"/>
                    </a:lnTo>
                    <a:lnTo>
                      <a:pt x="153" y="150"/>
                    </a:lnTo>
                    <a:lnTo>
                      <a:pt x="139" y="140"/>
                    </a:lnTo>
                    <a:lnTo>
                      <a:pt x="124" y="130"/>
                    </a:lnTo>
                    <a:lnTo>
                      <a:pt x="109" y="120"/>
                    </a:lnTo>
                    <a:lnTo>
                      <a:pt x="96" y="109"/>
                    </a:lnTo>
                    <a:lnTo>
                      <a:pt x="82" y="97"/>
                    </a:lnTo>
                    <a:lnTo>
                      <a:pt x="69" y="86"/>
                    </a:lnTo>
                    <a:lnTo>
                      <a:pt x="55" y="73"/>
                    </a:lnTo>
                    <a:lnTo>
                      <a:pt x="43" y="59"/>
                    </a:lnTo>
                    <a:lnTo>
                      <a:pt x="31" y="46"/>
                    </a:lnTo>
                    <a:lnTo>
                      <a:pt x="20" y="31"/>
                    </a:lnTo>
                    <a:lnTo>
                      <a:pt x="10" y="16"/>
                    </a:lnTo>
                    <a:lnTo>
                      <a:pt x="0" y="0"/>
                    </a:lnTo>
                    <a:lnTo>
                      <a:pt x="18" y="12"/>
                    </a:lnTo>
                    <a:lnTo>
                      <a:pt x="36" y="23"/>
                    </a:lnTo>
                    <a:lnTo>
                      <a:pt x="55" y="35"/>
                    </a:lnTo>
                    <a:lnTo>
                      <a:pt x="74" y="46"/>
                    </a:lnTo>
                    <a:lnTo>
                      <a:pt x="93" y="56"/>
                    </a:lnTo>
                    <a:lnTo>
                      <a:pt x="112" y="67"/>
                    </a:lnTo>
                    <a:lnTo>
                      <a:pt x="131" y="78"/>
                    </a:lnTo>
                    <a:lnTo>
                      <a:pt x="149" y="90"/>
                    </a:lnTo>
                    <a:lnTo>
                      <a:pt x="168" y="101"/>
                    </a:lnTo>
                    <a:lnTo>
                      <a:pt x="187" y="112"/>
                    </a:lnTo>
                    <a:lnTo>
                      <a:pt x="206" y="124"/>
                    </a:lnTo>
                    <a:lnTo>
                      <a:pt x="225" y="134"/>
                    </a:lnTo>
                    <a:lnTo>
                      <a:pt x="243" y="146"/>
                    </a:lnTo>
                    <a:lnTo>
                      <a:pt x="262" y="159"/>
                    </a:lnTo>
                    <a:lnTo>
                      <a:pt x="280" y="171"/>
                    </a:lnTo>
                    <a:lnTo>
                      <a:pt x="297" y="184"/>
                    </a:lnTo>
                    <a:lnTo>
                      <a:pt x="319" y="193"/>
                    </a:lnTo>
                    <a:lnTo>
                      <a:pt x="340" y="203"/>
                    </a:lnTo>
                    <a:lnTo>
                      <a:pt x="361" y="214"/>
                    </a:lnTo>
                    <a:lnTo>
                      <a:pt x="383" y="224"/>
                    </a:lnTo>
                    <a:lnTo>
                      <a:pt x="404" y="235"/>
                    </a:lnTo>
                    <a:lnTo>
                      <a:pt x="425" y="246"/>
                    </a:lnTo>
                    <a:lnTo>
                      <a:pt x="446" y="257"/>
                    </a:lnTo>
                    <a:lnTo>
                      <a:pt x="468" y="267"/>
                    </a:lnTo>
                    <a:lnTo>
                      <a:pt x="454" y="267"/>
                    </a:lnTo>
                    <a:lnTo>
                      <a:pt x="442" y="265"/>
                    </a:lnTo>
                    <a:lnTo>
                      <a:pt x="430" y="261"/>
                    </a:lnTo>
                    <a:lnTo>
                      <a:pt x="419" y="255"/>
                    </a:lnTo>
                    <a:lnTo>
                      <a:pt x="407" y="251"/>
                    </a:lnTo>
                    <a:lnTo>
                      <a:pt x="396" y="247"/>
                    </a:lnTo>
                    <a:lnTo>
                      <a:pt x="386" y="244"/>
                    </a:lnTo>
                    <a:lnTo>
                      <a:pt x="374" y="244"/>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4"/>
              <p:cNvSpPr>
                <a:spLocks/>
              </p:cNvSpPr>
              <p:nvPr/>
            </p:nvSpPr>
            <p:spPr bwMode="auto">
              <a:xfrm>
                <a:off x="1071563" y="2327276"/>
                <a:ext cx="52388" cy="74613"/>
              </a:xfrm>
              <a:custGeom>
                <a:avLst/>
                <a:gdLst>
                  <a:gd name="T0" fmla="*/ 40 w 64"/>
                  <a:gd name="T1" fmla="*/ 94 h 94"/>
                  <a:gd name="T2" fmla="*/ 35 w 64"/>
                  <a:gd name="T3" fmla="*/ 92 h 94"/>
                  <a:gd name="T4" fmla="*/ 29 w 64"/>
                  <a:gd name="T5" fmla="*/ 92 h 94"/>
                  <a:gd name="T6" fmla="*/ 24 w 64"/>
                  <a:gd name="T7" fmla="*/ 91 h 94"/>
                  <a:gd name="T8" fmla="*/ 18 w 64"/>
                  <a:gd name="T9" fmla="*/ 88 h 94"/>
                  <a:gd name="T10" fmla="*/ 13 w 64"/>
                  <a:gd name="T11" fmla="*/ 86 h 94"/>
                  <a:gd name="T12" fmla="*/ 8 w 64"/>
                  <a:gd name="T13" fmla="*/ 83 h 94"/>
                  <a:gd name="T14" fmla="*/ 4 w 64"/>
                  <a:gd name="T15" fmla="*/ 80 h 94"/>
                  <a:gd name="T16" fmla="*/ 0 w 64"/>
                  <a:gd name="T17" fmla="*/ 76 h 94"/>
                  <a:gd name="T18" fmla="*/ 10 w 64"/>
                  <a:gd name="T19" fmla="*/ 76 h 94"/>
                  <a:gd name="T20" fmla="*/ 20 w 64"/>
                  <a:gd name="T21" fmla="*/ 75 h 94"/>
                  <a:gd name="T22" fmla="*/ 29 w 64"/>
                  <a:gd name="T23" fmla="*/ 72 h 94"/>
                  <a:gd name="T24" fmla="*/ 37 w 64"/>
                  <a:gd name="T25" fmla="*/ 65 h 94"/>
                  <a:gd name="T26" fmla="*/ 33 w 64"/>
                  <a:gd name="T27" fmla="*/ 61 h 94"/>
                  <a:gd name="T28" fmla="*/ 28 w 64"/>
                  <a:gd name="T29" fmla="*/ 60 h 94"/>
                  <a:gd name="T30" fmla="*/ 23 w 64"/>
                  <a:gd name="T31" fmla="*/ 59 h 94"/>
                  <a:gd name="T32" fmla="*/ 17 w 64"/>
                  <a:gd name="T33" fmla="*/ 56 h 94"/>
                  <a:gd name="T34" fmla="*/ 12 w 64"/>
                  <a:gd name="T35" fmla="*/ 52 h 94"/>
                  <a:gd name="T36" fmla="*/ 6 w 64"/>
                  <a:gd name="T37" fmla="*/ 48 h 94"/>
                  <a:gd name="T38" fmla="*/ 2 w 64"/>
                  <a:gd name="T39" fmla="*/ 43 h 94"/>
                  <a:gd name="T40" fmla="*/ 0 w 64"/>
                  <a:gd name="T41" fmla="*/ 37 h 94"/>
                  <a:gd name="T42" fmla="*/ 5 w 64"/>
                  <a:gd name="T43" fmla="*/ 40 h 94"/>
                  <a:gd name="T44" fmla="*/ 10 w 64"/>
                  <a:gd name="T45" fmla="*/ 41 h 94"/>
                  <a:gd name="T46" fmla="*/ 17 w 64"/>
                  <a:gd name="T47" fmla="*/ 43 h 94"/>
                  <a:gd name="T48" fmla="*/ 23 w 64"/>
                  <a:gd name="T49" fmla="*/ 43 h 94"/>
                  <a:gd name="T50" fmla="*/ 28 w 64"/>
                  <a:gd name="T51" fmla="*/ 43 h 94"/>
                  <a:gd name="T52" fmla="*/ 35 w 64"/>
                  <a:gd name="T53" fmla="*/ 41 h 94"/>
                  <a:gd name="T54" fmla="*/ 40 w 64"/>
                  <a:gd name="T55" fmla="*/ 40 h 94"/>
                  <a:gd name="T56" fmla="*/ 45 w 64"/>
                  <a:gd name="T57" fmla="*/ 39 h 94"/>
                  <a:gd name="T58" fmla="*/ 36 w 64"/>
                  <a:gd name="T59" fmla="*/ 32 h 94"/>
                  <a:gd name="T60" fmla="*/ 25 w 64"/>
                  <a:gd name="T61" fmla="*/ 27 h 94"/>
                  <a:gd name="T62" fmla="*/ 16 w 64"/>
                  <a:gd name="T63" fmla="*/ 20 h 94"/>
                  <a:gd name="T64" fmla="*/ 8 w 64"/>
                  <a:gd name="T65" fmla="*/ 12 h 94"/>
                  <a:gd name="T66" fmla="*/ 14 w 64"/>
                  <a:gd name="T67" fmla="*/ 12 h 94"/>
                  <a:gd name="T68" fmla="*/ 21 w 64"/>
                  <a:gd name="T69" fmla="*/ 10 h 94"/>
                  <a:gd name="T70" fmla="*/ 29 w 64"/>
                  <a:gd name="T71" fmla="*/ 10 h 94"/>
                  <a:gd name="T72" fmla="*/ 36 w 64"/>
                  <a:gd name="T73" fmla="*/ 9 h 94"/>
                  <a:gd name="T74" fmla="*/ 43 w 64"/>
                  <a:gd name="T75" fmla="*/ 8 h 94"/>
                  <a:gd name="T76" fmla="*/ 49 w 64"/>
                  <a:gd name="T77" fmla="*/ 6 h 94"/>
                  <a:gd name="T78" fmla="*/ 56 w 64"/>
                  <a:gd name="T79" fmla="*/ 4 h 94"/>
                  <a:gd name="T80" fmla="*/ 63 w 64"/>
                  <a:gd name="T81" fmla="*/ 0 h 94"/>
                  <a:gd name="T82" fmla="*/ 64 w 64"/>
                  <a:gd name="T83" fmla="*/ 21 h 94"/>
                  <a:gd name="T84" fmla="*/ 61 w 64"/>
                  <a:gd name="T85" fmla="*/ 44 h 94"/>
                  <a:gd name="T86" fmla="*/ 56 w 64"/>
                  <a:gd name="T87" fmla="*/ 67 h 94"/>
                  <a:gd name="T88" fmla="*/ 51 w 64"/>
                  <a:gd name="T89" fmla="*/ 90 h 94"/>
                  <a:gd name="T90" fmla="*/ 40 w 64"/>
                  <a:gd name="T91" fmla="*/ 94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4" h="94">
                    <a:moveTo>
                      <a:pt x="40" y="94"/>
                    </a:moveTo>
                    <a:lnTo>
                      <a:pt x="35" y="92"/>
                    </a:lnTo>
                    <a:lnTo>
                      <a:pt x="29" y="92"/>
                    </a:lnTo>
                    <a:lnTo>
                      <a:pt x="24" y="91"/>
                    </a:lnTo>
                    <a:lnTo>
                      <a:pt x="18" y="88"/>
                    </a:lnTo>
                    <a:lnTo>
                      <a:pt x="13" y="86"/>
                    </a:lnTo>
                    <a:lnTo>
                      <a:pt x="8" y="83"/>
                    </a:lnTo>
                    <a:lnTo>
                      <a:pt x="4" y="80"/>
                    </a:lnTo>
                    <a:lnTo>
                      <a:pt x="0" y="76"/>
                    </a:lnTo>
                    <a:lnTo>
                      <a:pt x="10" y="76"/>
                    </a:lnTo>
                    <a:lnTo>
                      <a:pt x="20" y="75"/>
                    </a:lnTo>
                    <a:lnTo>
                      <a:pt x="29" y="72"/>
                    </a:lnTo>
                    <a:lnTo>
                      <a:pt x="37" y="65"/>
                    </a:lnTo>
                    <a:lnTo>
                      <a:pt x="33" y="61"/>
                    </a:lnTo>
                    <a:lnTo>
                      <a:pt x="28" y="60"/>
                    </a:lnTo>
                    <a:lnTo>
                      <a:pt x="23" y="59"/>
                    </a:lnTo>
                    <a:lnTo>
                      <a:pt x="17" y="56"/>
                    </a:lnTo>
                    <a:lnTo>
                      <a:pt x="12" y="52"/>
                    </a:lnTo>
                    <a:lnTo>
                      <a:pt x="6" y="48"/>
                    </a:lnTo>
                    <a:lnTo>
                      <a:pt x="2" y="43"/>
                    </a:lnTo>
                    <a:lnTo>
                      <a:pt x="0" y="37"/>
                    </a:lnTo>
                    <a:lnTo>
                      <a:pt x="5" y="40"/>
                    </a:lnTo>
                    <a:lnTo>
                      <a:pt x="10" y="41"/>
                    </a:lnTo>
                    <a:lnTo>
                      <a:pt x="17" y="43"/>
                    </a:lnTo>
                    <a:lnTo>
                      <a:pt x="23" y="43"/>
                    </a:lnTo>
                    <a:lnTo>
                      <a:pt x="28" y="43"/>
                    </a:lnTo>
                    <a:lnTo>
                      <a:pt x="35" y="41"/>
                    </a:lnTo>
                    <a:lnTo>
                      <a:pt x="40" y="40"/>
                    </a:lnTo>
                    <a:lnTo>
                      <a:pt x="45" y="39"/>
                    </a:lnTo>
                    <a:lnTo>
                      <a:pt x="36" y="32"/>
                    </a:lnTo>
                    <a:lnTo>
                      <a:pt x="25" y="27"/>
                    </a:lnTo>
                    <a:lnTo>
                      <a:pt x="16" y="20"/>
                    </a:lnTo>
                    <a:lnTo>
                      <a:pt x="8" y="12"/>
                    </a:lnTo>
                    <a:lnTo>
                      <a:pt x="14" y="12"/>
                    </a:lnTo>
                    <a:lnTo>
                      <a:pt x="21" y="10"/>
                    </a:lnTo>
                    <a:lnTo>
                      <a:pt x="29" y="10"/>
                    </a:lnTo>
                    <a:lnTo>
                      <a:pt x="36" y="9"/>
                    </a:lnTo>
                    <a:lnTo>
                      <a:pt x="43" y="8"/>
                    </a:lnTo>
                    <a:lnTo>
                      <a:pt x="49" y="6"/>
                    </a:lnTo>
                    <a:lnTo>
                      <a:pt x="56" y="4"/>
                    </a:lnTo>
                    <a:lnTo>
                      <a:pt x="63" y="0"/>
                    </a:lnTo>
                    <a:lnTo>
                      <a:pt x="64" y="21"/>
                    </a:lnTo>
                    <a:lnTo>
                      <a:pt x="61" y="44"/>
                    </a:lnTo>
                    <a:lnTo>
                      <a:pt x="56" y="67"/>
                    </a:lnTo>
                    <a:lnTo>
                      <a:pt x="51" y="90"/>
                    </a:lnTo>
                    <a:lnTo>
                      <a:pt x="40" y="9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65"/>
              <p:cNvSpPr>
                <a:spLocks/>
              </p:cNvSpPr>
              <p:nvPr/>
            </p:nvSpPr>
            <p:spPr bwMode="auto">
              <a:xfrm>
                <a:off x="1049338" y="2497138"/>
                <a:ext cx="26988" cy="80963"/>
              </a:xfrm>
              <a:custGeom>
                <a:avLst/>
                <a:gdLst>
                  <a:gd name="T0" fmla="*/ 5 w 34"/>
                  <a:gd name="T1" fmla="*/ 100 h 102"/>
                  <a:gd name="T2" fmla="*/ 2 w 34"/>
                  <a:gd name="T3" fmla="*/ 102 h 102"/>
                  <a:gd name="T4" fmla="*/ 0 w 34"/>
                  <a:gd name="T5" fmla="*/ 77 h 102"/>
                  <a:gd name="T6" fmla="*/ 3 w 34"/>
                  <a:gd name="T7" fmla="*/ 52 h 102"/>
                  <a:gd name="T8" fmla="*/ 7 w 34"/>
                  <a:gd name="T9" fmla="*/ 26 h 102"/>
                  <a:gd name="T10" fmla="*/ 13 w 34"/>
                  <a:gd name="T11" fmla="*/ 1 h 102"/>
                  <a:gd name="T12" fmla="*/ 18 w 34"/>
                  <a:gd name="T13" fmla="*/ 1 h 102"/>
                  <a:gd name="T14" fmla="*/ 23 w 34"/>
                  <a:gd name="T15" fmla="*/ 1 h 102"/>
                  <a:gd name="T16" fmla="*/ 29 w 34"/>
                  <a:gd name="T17" fmla="*/ 0 h 102"/>
                  <a:gd name="T18" fmla="*/ 34 w 34"/>
                  <a:gd name="T19" fmla="*/ 1 h 102"/>
                  <a:gd name="T20" fmla="*/ 34 w 34"/>
                  <a:gd name="T21" fmla="*/ 13 h 102"/>
                  <a:gd name="T22" fmla="*/ 33 w 34"/>
                  <a:gd name="T23" fmla="*/ 25 h 102"/>
                  <a:gd name="T24" fmla="*/ 29 w 34"/>
                  <a:gd name="T25" fmla="*/ 37 h 102"/>
                  <a:gd name="T26" fmla="*/ 25 w 34"/>
                  <a:gd name="T27" fmla="*/ 49 h 102"/>
                  <a:gd name="T28" fmla="*/ 19 w 34"/>
                  <a:gd name="T29" fmla="*/ 61 h 102"/>
                  <a:gd name="T30" fmla="*/ 15 w 34"/>
                  <a:gd name="T31" fmla="*/ 75 h 102"/>
                  <a:gd name="T32" fmla="*/ 11 w 34"/>
                  <a:gd name="T33" fmla="*/ 88 h 102"/>
                  <a:gd name="T34" fmla="*/ 5 w 34"/>
                  <a:gd name="T35" fmla="*/ 10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4" h="102">
                    <a:moveTo>
                      <a:pt x="5" y="100"/>
                    </a:moveTo>
                    <a:lnTo>
                      <a:pt x="2" y="102"/>
                    </a:lnTo>
                    <a:lnTo>
                      <a:pt x="0" y="77"/>
                    </a:lnTo>
                    <a:lnTo>
                      <a:pt x="3" y="52"/>
                    </a:lnTo>
                    <a:lnTo>
                      <a:pt x="7" y="26"/>
                    </a:lnTo>
                    <a:lnTo>
                      <a:pt x="13" y="1"/>
                    </a:lnTo>
                    <a:lnTo>
                      <a:pt x="18" y="1"/>
                    </a:lnTo>
                    <a:lnTo>
                      <a:pt x="23" y="1"/>
                    </a:lnTo>
                    <a:lnTo>
                      <a:pt x="29" y="0"/>
                    </a:lnTo>
                    <a:lnTo>
                      <a:pt x="34" y="1"/>
                    </a:lnTo>
                    <a:lnTo>
                      <a:pt x="34" y="13"/>
                    </a:lnTo>
                    <a:lnTo>
                      <a:pt x="33" y="25"/>
                    </a:lnTo>
                    <a:lnTo>
                      <a:pt x="29" y="37"/>
                    </a:lnTo>
                    <a:lnTo>
                      <a:pt x="25" y="49"/>
                    </a:lnTo>
                    <a:lnTo>
                      <a:pt x="19" y="61"/>
                    </a:lnTo>
                    <a:lnTo>
                      <a:pt x="15" y="75"/>
                    </a:lnTo>
                    <a:lnTo>
                      <a:pt x="11" y="88"/>
                    </a:lnTo>
                    <a:lnTo>
                      <a:pt x="5" y="10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6"/>
              <p:cNvSpPr>
                <a:spLocks/>
              </p:cNvSpPr>
              <p:nvPr/>
            </p:nvSpPr>
            <p:spPr bwMode="auto">
              <a:xfrm>
                <a:off x="658813" y="2085976"/>
                <a:ext cx="133350" cy="187325"/>
              </a:xfrm>
              <a:custGeom>
                <a:avLst/>
                <a:gdLst>
                  <a:gd name="T0" fmla="*/ 167 w 167"/>
                  <a:gd name="T1" fmla="*/ 237 h 237"/>
                  <a:gd name="T2" fmla="*/ 0 w 167"/>
                  <a:gd name="T3" fmla="*/ 69 h 237"/>
                  <a:gd name="T4" fmla="*/ 44 w 167"/>
                  <a:gd name="T5" fmla="*/ 0 h 237"/>
                  <a:gd name="T6" fmla="*/ 167 w 167"/>
                  <a:gd name="T7" fmla="*/ 237 h 237"/>
                </a:gdLst>
                <a:ahLst/>
                <a:cxnLst>
                  <a:cxn ang="0">
                    <a:pos x="T0" y="T1"/>
                  </a:cxn>
                  <a:cxn ang="0">
                    <a:pos x="T2" y="T3"/>
                  </a:cxn>
                  <a:cxn ang="0">
                    <a:pos x="T4" y="T5"/>
                  </a:cxn>
                  <a:cxn ang="0">
                    <a:pos x="T6" y="T7"/>
                  </a:cxn>
                </a:cxnLst>
                <a:rect l="0" t="0" r="r" b="b"/>
                <a:pathLst>
                  <a:path w="167" h="237">
                    <a:moveTo>
                      <a:pt x="167" y="237"/>
                    </a:moveTo>
                    <a:lnTo>
                      <a:pt x="0" y="69"/>
                    </a:lnTo>
                    <a:lnTo>
                      <a:pt x="44" y="0"/>
                    </a:lnTo>
                    <a:lnTo>
                      <a:pt x="167" y="237"/>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67"/>
              <p:cNvSpPr>
                <a:spLocks/>
              </p:cNvSpPr>
              <p:nvPr/>
            </p:nvSpPr>
            <p:spPr bwMode="auto">
              <a:xfrm>
                <a:off x="550863" y="2270126"/>
                <a:ext cx="236538" cy="53975"/>
              </a:xfrm>
              <a:custGeom>
                <a:avLst/>
                <a:gdLst>
                  <a:gd name="T0" fmla="*/ 298 w 298"/>
                  <a:gd name="T1" fmla="*/ 69 h 69"/>
                  <a:gd name="T2" fmla="*/ 5 w 298"/>
                  <a:gd name="T3" fmla="*/ 69 h 69"/>
                  <a:gd name="T4" fmla="*/ 0 w 298"/>
                  <a:gd name="T5" fmla="*/ 0 h 69"/>
                  <a:gd name="T6" fmla="*/ 298 w 298"/>
                  <a:gd name="T7" fmla="*/ 69 h 69"/>
                </a:gdLst>
                <a:ahLst/>
                <a:cxnLst>
                  <a:cxn ang="0">
                    <a:pos x="T0" y="T1"/>
                  </a:cxn>
                  <a:cxn ang="0">
                    <a:pos x="T2" y="T3"/>
                  </a:cxn>
                  <a:cxn ang="0">
                    <a:pos x="T4" y="T5"/>
                  </a:cxn>
                  <a:cxn ang="0">
                    <a:pos x="T6" y="T7"/>
                  </a:cxn>
                </a:cxnLst>
                <a:rect l="0" t="0" r="r" b="b"/>
                <a:pathLst>
                  <a:path w="298" h="69">
                    <a:moveTo>
                      <a:pt x="298" y="69"/>
                    </a:moveTo>
                    <a:lnTo>
                      <a:pt x="5" y="69"/>
                    </a:lnTo>
                    <a:lnTo>
                      <a:pt x="0" y="0"/>
                    </a:lnTo>
                    <a:lnTo>
                      <a:pt x="298" y="69"/>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8"/>
              <p:cNvSpPr>
                <a:spLocks/>
              </p:cNvSpPr>
              <p:nvPr/>
            </p:nvSpPr>
            <p:spPr bwMode="auto">
              <a:xfrm>
                <a:off x="579438" y="2373313"/>
                <a:ext cx="196850" cy="77788"/>
              </a:xfrm>
              <a:custGeom>
                <a:avLst/>
                <a:gdLst>
                  <a:gd name="T0" fmla="*/ 249 w 249"/>
                  <a:gd name="T1" fmla="*/ 0 h 100"/>
                  <a:gd name="T2" fmla="*/ 0 w 249"/>
                  <a:gd name="T3" fmla="*/ 69 h 100"/>
                  <a:gd name="T4" fmla="*/ 45 w 249"/>
                  <a:gd name="T5" fmla="*/ 100 h 100"/>
                  <a:gd name="T6" fmla="*/ 249 w 249"/>
                  <a:gd name="T7" fmla="*/ 0 h 100"/>
                </a:gdLst>
                <a:ahLst/>
                <a:cxnLst>
                  <a:cxn ang="0">
                    <a:pos x="T0" y="T1"/>
                  </a:cxn>
                  <a:cxn ang="0">
                    <a:pos x="T2" y="T3"/>
                  </a:cxn>
                  <a:cxn ang="0">
                    <a:pos x="T4" y="T5"/>
                  </a:cxn>
                  <a:cxn ang="0">
                    <a:pos x="T6" y="T7"/>
                  </a:cxn>
                </a:cxnLst>
                <a:rect l="0" t="0" r="r" b="b"/>
                <a:pathLst>
                  <a:path w="249" h="100">
                    <a:moveTo>
                      <a:pt x="249" y="0"/>
                    </a:moveTo>
                    <a:lnTo>
                      <a:pt x="0" y="69"/>
                    </a:lnTo>
                    <a:lnTo>
                      <a:pt x="45" y="100"/>
                    </a:lnTo>
                    <a:lnTo>
                      <a:pt x="249" y="0"/>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grpSp>
      </p:grpSp>
      <p:pic>
        <p:nvPicPr>
          <p:cNvPr id="78" name="Picture 77" descr="optimalsolutions_logo_new.png"/>
          <p:cNvPicPr>
            <a:picLocks noChangeAspect="1"/>
          </p:cNvPicPr>
          <p:nvPr/>
        </p:nvPicPr>
        <p:blipFill>
          <a:blip r:embed="rId4"/>
          <a:stretch>
            <a:fillRect/>
          </a:stretch>
        </p:blipFill>
        <p:spPr>
          <a:xfrm>
            <a:off x="4732945" y="5040797"/>
            <a:ext cx="2726110" cy="752446"/>
          </a:xfrm>
          <a:prstGeom prst="rect">
            <a:avLst/>
          </a:prstGeom>
        </p:spPr>
      </p:pic>
    </p:spTree>
    <p:extLst>
      <p:ext uri="{BB962C8B-B14F-4D97-AF65-F5344CB8AC3E}">
        <p14:creationId xmlns:p14="http://schemas.microsoft.com/office/powerpoint/2010/main" val="240148644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300"/>
                                        <p:tgtEl>
                                          <p:spTgt spid="78"/>
                                        </p:tgtEl>
                                      </p:cBhvr>
                                    </p:animEffect>
                                  </p:childTnLst>
                                </p:cTn>
                              </p:par>
                            </p:childTnLst>
                          </p:cTn>
                        </p:par>
                        <p:par>
                          <p:cTn id="8" fill="hold">
                            <p:stCondLst>
                              <p:cond delay="3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300"/>
                                        <p:tgtEl>
                                          <p:spTgt spid="2"/>
                                        </p:tgtEl>
                                      </p:cBhvr>
                                    </p:animEffect>
                                  </p:childTnLst>
                                </p:cTn>
                              </p:par>
                            </p:childTnLst>
                          </p:cTn>
                        </p:par>
                        <p:par>
                          <p:cTn id="12" fill="hold">
                            <p:stCondLst>
                              <p:cond delay="600"/>
                            </p:stCondLst>
                            <p:childTnLst>
                              <p:par>
                                <p:cTn id="13" presetID="10"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300"/>
                                        <p:tgtEl>
                                          <p:spTgt spid="3"/>
                                        </p:tgtEl>
                                      </p:cBhvr>
                                    </p:animEffect>
                                  </p:childTnLst>
                                </p:cTn>
                              </p:par>
                            </p:childTnLst>
                          </p:cTn>
                        </p:par>
                        <p:par>
                          <p:cTn id="16" fill="hold">
                            <p:stCondLst>
                              <p:cond delay="900"/>
                            </p:stCondLst>
                            <p:childTnLst>
                              <p:par>
                                <p:cTn id="17" presetID="10" presetClass="entr" presetSubtype="0" fill="hold" nodeType="after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3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F46594-1839-4FFF-8BC7-32FA0313EEA5}"/>
              </a:ext>
            </a:extLst>
          </p:cNvPr>
          <p:cNvSpPr>
            <a:spLocks noGrp="1"/>
          </p:cNvSpPr>
          <p:nvPr>
            <p:ph type="title"/>
          </p:nvPr>
        </p:nvSpPr>
        <p:spPr>
          <a:xfrm>
            <a:off x="619980" y="1639329"/>
            <a:ext cx="10780776" cy="1940240"/>
          </a:xfrm>
        </p:spPr>
        <p:txBody>
          <a:bodyPr/>
          <a:lstStyle/>
          <a:p>
            <a:pPr algn="ctr"/>
            <a:r>
              <a:rPr lang="en-US" dirty="0"/>
              <a:t>Questions?</a:t>
            </a:r>
          </a:p>
        </p:txBody>
      </p:sp>
      <p:sp>
        <p:nvSpPr>
          <p:cNvPr id="5" name="Text Placeholder 4">
            <a:extLst>
              <a:ext uri="{FF2B5EF4-FFF2-40B4-BE49-F238E27FC236}">
                <a16:creationId xmlns:a16="http://schemas.microsoft.com/office/drawing/2014/main" id="{25285F32-B826-499F-8F28-E41BD42428A0}"/>
              </a:ext>
            </a:extLst>
          </p:cNvPr>
          <p:cNvSpPr>
            <a:spLocks noGrp="1"/>
          </p:cNvSpPr>
          <p:nvPr>
            <p:ph type="body" idx="1"/>
          </p:nvPr>
        </p:nvSpPr>
        <p:spPr>
          <a:xfrm>
            <a:off x="1482852" y="4123267"/>
            <a:ext cx="9226296" cy="1645920"/>
          </a:xfrm>
        </p:spPr>
        <p:txBody>
          <a:bodyPr/>
          <a:lstStyle/>
          <a:p>
            <a:pPr algn="ctr"/>
            <a:r>
              <a:rPr lang="en-US" dirty="0"/>
              <a:t>jauer@optimalsolutionsgroup.com</a:t>
            </a:r>
          </a:p>
        </p:txBody>
      </p:sp>
      <p:pic>
        <p:nvPicPr>
          <p:cNvPr id="6" name="Picture 5">
            <a:extLst>
              <a:ext uri="{FF2B5EF4-FFF2-40B4-BE49-F238E27FC236}">
                <a16:creationId xmlns:a16="http://schemas.microsoft.com/office/drawing/2014/main" id="{13C48D0F-B702-4FCA-97D5-316AB8044D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0095" y="5862918"/>
            <a:ext cx="1839904" cy="507838"/>
          </a:xfrm>
          <a:prstGeom prst="rect">
            <a:avLst/>
          </a:prstGeom>
        </p:spPr>
      </p:pic>
    </p:spTree>
    <p:extLst>
      <p:ext uri="{BB962C8B-B14F-4D97-AF65-F5344CB8AC3E}">
        <p14:creationId xmlns:p14="http://schemas.microsoft.com/office/powerpoint/2010/main" val="25011140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C4C9AC8-DAAC-4FC2-AE68-9E7F66A78BD2}"/>
              </a:ext>
            </a:extLst>
          </p:cNvPr>
          <p:cNvSpPr>
            <a:spLocks noGrp="1"/>
          </p:cNvSpPr>
          <p:nvPr>
            <p:ph type="title"/>
          </p:nvPr>
        </p:nvSpPr>
        <p:spPr>
          <a:xfrm>
            <a:off x="709612" y="-162303"/>
            <a:ext cx="10772775" cy="1658198"/>
          </a:xfrm>
        </p:spPr>
        <p:txBody>
          <a:bodyPr/>
          <a:lstStyle/>
          <a:p>
            <a:r>
              <a:rPr lang="en-US" dirty="0"/>
              <a:t>Additional material</a:t>
            </a:r>
          </a:p>
        </p:txBody>
      </p:sp>
      <p:pic>
        <p:nvPicPr>
          <p:cNvPr id="4" name="Picture 3">
            <a:extLst>
              <a:ext uri="{FF2B5EF4-FFF2-40B4-BE49-F238E27FC236}">
                <a16:creationId xmlns:a16="http://schemas.microsoft.com/office/drawing/2014/main" id="{D7CB2FAF-8FE9-4A91-8AC7-460073DB8739}"/>
              </a:ext>
            </a:extLst>
          </p:cNvPr>
          <p:cNvPicPr>
            <a:picLocks noChangeAspect="1"/>
          </p:cNvPicPr>
          <p:nvPr/>
        </p:nvPicPr>
        <p:blipFill>
          <a:blip r:embed="rId3"/>
          <a:stretch>
            <a:fillRect/>
          </a:stretch>
        </p:blipFill>
        <p:spPr>
          <a:xfrm>
            <a:off x="421974" y="2736400"/>
            <a:ext cx="8231626" cy="2224954"/>
          </a:xfrm>
          <a:prstGeom prst="rect">
            <a:avLst/>
          </a:prstGeom>
        </p:spPr>
      </p:pic>
      <p:sp>
        <p:nvSpPr>
          <p:cNvPr id="5" name="Rectangle 4">
            <a:extLst>
              <a:ext uri="{FF2B5EF4-FFF2-40B4-BE49-F238E27FC236}">
                <a16:creationId xmlns:a16="http://schemas.microsoft.com/office/drawing/2014/main" id="{FE9B1A26-65B0-4176-9759-1F1B0C7DE4A5}"/>
              </a:ext>
            </a:extLst>
          </p:cNvPr>
          <p:cNvSpPr/>
          <p:nvPr/>
        </p:nvSpPr>
        <p:spPr>
          <a:xfrm>
            <a:off x="421974" y="4840845"/>
            <a:ext cx="2666458" cy="1015663"/>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ASE Population</a:t>
            </a:r>
            <a:endParaRPr lang="en-US" dirty="0">
              <a:latin typeface="Times New Roman" panose="02020603050405020304" pitchFamily="18" charset="0"/>
              <a:ea typeface="Calibri" panose="020F0502020204030204" pitchFamily="34" charset="0"/>
            </a:endParaRPr>
          </a:p>
          <a:p>
            <a:r>
              <a:rPr lang="en-US" sz="1400" dirty="0">
                <a:latin typeface="Times New Roman" panose="02020603050405020304" pitchFamily="18" charset="0"/>
                <a:ea typeface="Calibri" panose="020F0502020204030204" pitchFamily="34" charset="0"/>
              </a:rPr>
              <a:t>The ASE respondents were mostly male, nonminority, and over the age of 45.</a:t>
            </a:r>
          </a:p>
        </p:txBody>
      </p:sp>
      <p:pic>
        <p:nvPicPr>
          <p:cNvPr id="7" name="Picture 6">
            <a:extLst>
              <a:ext uri="{FF2B5EF4-FFF2-40B4-BE49-F238E27FC236}">
                <a16:creationId xmlns:a16="http://schemas.microsoft.com/office/drawing/2014/main" id="{3E14A47F-D79D-4C26-963C-B27B892F6D6C}"/>
              </a:ext>
            </a:extLst>
          </p:cNvPr>
          <p:cNvPicPr>
            <a:picLocks noChangeAspect="1"/>
          </p:cNvPicPr>
          <p:nvPr/>
        </p:nvPicPr>
        <p:blipFill>
          <a:blip r:embed="rId4"/>
          <a:stretch>
            <a:fillRect/>
          </a:stretch>
        </p:blipFill>
        <p:spPr>
          <a:xfrm>
            <a:off x="5479166" y="1684755"/>
            <a:ext cx="8231626" cy="4328244"/>
          </a:xfrm>
          <a:prstGeom prst="rect">
            <a:avLst/>
          </a:prstGeom>
        </p:spPr>
      </p:pic>
      <p:sp>
        <p:nvSpPr>
          <p:cNvPr id="8" name="Rectangle 7">
            <a:extLst>
              <a:ext uri="{FF2B5EF4-FFF2-40B4-BE49-F238E27FC236}">
                <a16:creationId xmlns:a16="http://schemas.microsoft.com/office/drawing/2014/main" id="{D986DFAC-60C6-4BC4-AD22-56D9F377A4B2}"/>
              </a:ext>
            </a:extLst>
          </p:cNvPr>
          <p:cNvSpPr/>
          <p:nvPr/>
        </p:nvSpPr>
        <p:spPr>
          <a:xfrm>
            <a:off x="5479166" y="5823963"/>
            <a:ext cx="6096000" cy="1015663"/>
          </a:xfrm>
          <a:prstGeom prst="rect">
            <a:avLst/>
          </a:prstGeom>
        </p:spPr>
        <p:txBody>
          <a:bodyPr>
            <a:spAutoFit/>
          </a:bodyPr>
          <a:lstStyle/>
          <a:p>
            <a:r>
              <a:rPr lang="en-US" i="1" dirty="0">
                <a:latin typeface="Times New Roman" panose="02020603050405020304" pitchFamily="18" charset="0"/>
                <a:ea typeface="Calibri" panose="020F0502020204030204" pitchFamily="34" charset="0"/>
              </a:rPr>
              <a:t>WBC Participants</a:t>
            </a:r>
            <a:endParaRPr lang="en-US" dirty="0">
              <a:latin typeface="Times New Roman" panose="02020603050405020304" pitchFamily="18" charset="0"/>
              <a:ea typeface="Calibri" panose="020F0502020204030204" pitchFamily="34" charset="0"/>
            </a:endParaRPr>
          </a:p>
          <a:p>
            <a:r>
              <a:rPr lang="en-US" sz="1400" dirty="0">
                <a:latin typeface="Times New Roman" panose="02020603050405020304" pitchFamily="18" charset="0"/>
                <a:ea typeface="Calibri" panose="020F0502020204030204" pitchFamily="34" charset="0"/>
              </a:rPr>
              <a:t>The WBC participants were mostly female, less than 55 years of age, employed before the program, with moderate household incomes, and almost a half were ethnic and racial minorities. </a:t>
            </a:r>
          </a:p>
        </p:txBody>
      </p:sp>
    </p:spTree>
    <p:extLst>
      <p:ext uri="{BB962C8B-B14F-4D97-AF65-F5344CB8AC3E}">
        <p14:creationId xmlns:p14="http://schemas.microsoft.com/office/powerpoint/2010/main" val="3813398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10ECC63-2157-4040-914D-24CCA805A0D5}"/>
              </a:ext>
            </a:extLst>
          </p:cNvPr>
          <p:cNvPicPr>
            <a:picLocks noChangeAspect="1"/>
          </p:cNvPicPr>
          <p:nvPr/>
        </p:nvPicPr>
        <p:blipFill>
          <a:blip r:embed="rId2"/>
          <a:stretch>
            <a:fillRect/>
          </a:stretch>
        </p:blipFill>
        <p:spPr>
          <a:xfrm>
            <a:off x="543039" y="1403272"/>
            <a:ext cx="8231626" cy="2649262"/>
          </a:xfrm>
          <a:prstGeom prst="rect">
            <a:avLst/>
          </a:prstGeom>
        </p:spPr>
      </p:pic>
      <p:sp>
        <p:nvSpPr>
          <p:cNvPr id="4" name="Rectangle 3">
            <a:extLst>
              <a:ext uri="{FF2B5EF4-FFF2-40B4-BE49-F238E27FC236}">
                <a16:creationId xmlns:a16="http://schemas.microsoft.com/office/drawing/2014/main" id="{32288453-777A-4DD4-999A-5E0028B27A80}"/>
              </a:ext>
            </a:extLst>
          </p:cNvPr>
          <p:cNvSpPr/>
          <p:nvPr/>
        </p:nvSpPr>
        <p:spPr>
          <a:xfrm>
            <a:off x="543039" y="4052534"/>
            <a:ext cx="3200400" cy="1015663"/>
          </a:xfrm>
          <a:prstGeom prst="rect">
            <a:avLst/>
          </a:prstGeom>
        </p:spPr>
        <p:txBody>
          <a:bodyPr wrap="square">
            <a:spAutoFit/>
          </a:bodyPr>
          <a:lstStyle/>
          <a:p>
            <a:r>
              <a:rPr lang="en-US" i="1" dirty="0">
                <a:latin typeface="Times New Roman" panose="02020603050405020304" pitchFamily="18" charset="0"/>
                <a:ea typeface="Calibri" panose="020F0502020204030204" pitchFamily="34" charset="0"/>
              </a:rPr>
              <a:t>WBC Business Characteristics</a:t>
            </a:r>
            <a:endParaRPr lang="en-US" dirty="0">
              <a:latin typeface="Times New Roman" panose="02020603050405020304" pitchFamily="18" charset="0"/>
              <a:ea typeface="Calibri" panose="020F0502020204030204" pitchFamily="34" charset="0"/>
            </a:endParaRPr>
          </a:p>
          <a:p>
            <a:r>
              <a:rPr lang="en-US" sz="1400" dirty="0">
                <a:latin typeface="Times New Roman" panose="02020603050405020304" pitchFamily="18" charset="0"/>
                <a:ea typeface="Calibri" panose="020F0502020204030204" pitchFamily="34" charset="0"/>
              </a:rPr>
              <a:t>Most of the WBC participants were in business before the program, not in the rural areas, and in a variety of industries.</a:t>
            </a:r>
          </a:p>
        </p:txBody>
      </p:sp>
      <p:pic>
        <p:nvPicPr>
          <p:cNvPr id="5" name="Picture 4">
            <a:extLst>
              <a:ext uri="{FF2B5EF4-FFF2-40B4-BE49-F238E27FC236}">
                <a16:creationId xmlns:a16="http://schemas.microsoft.com/office/drawing/2014/main" id="{894C4664-D122-4289-AD5F-489FA224BE7C}"/>
              </a:ext>
            </a:extLst>
          </p:cNvPr>
          <p:cNvPicPr>
            <a:picLocks noChangeAspect="1"/>
          </p:cNvPicPr>
          <p:nvPr/>
        </p:nvPicPr>
        <p:blipFill>
          <a:blip r:embed="rId3"/>
          <a:stretch>
            <a:fillRect/>
          </a:stretch>
        </p:blipFill>
        <p:spPr>
          <a:xfrm>
            <a:off x="6095999" y="1278225"/>
            <a:ext cx="8831895" cy="3350359"/>
          </a:xfrm>
          <a:prstGeom prst="rect">
            <a:avLst/>
          </a:prstGeom>
        </p:spPr>
      </p:pic>
      <p:sp>
        <p:nvSpPr>
          <p:cNvPr id="6" name="Rectangle 5">
            <a:extLst>
              <a:ext uri="{FF2B5EF4-FFF2-40B4-BE49-F238E27FC236}">
                <a16:creationId xmlns:a16="http://schemas.microsoft.com/office/drawing/2014/main" id="{D5D190F9-7E70-4C40-9908-FD286A5C586D}"/>
              </a:ext>
            </a:extLst>
          </p:cNvPr>
          <p:cNvSpPr/>
          <p:nvPr/>
        </p:nvSpPr>
        <p:spPr>
          <a:xfrm>
            <a:off x="6095999" y="4657872"/>
            <a:ext cx="5688563" cy="1938992"/>
          </a:xfrm>
          <a:prstGeom prst="rect">
            <a:avLst/>
          </a:prstGeom>
        </p:spPr>
        <p:txBody>
          <a:bodyPr wrap="square">
            <a:spAutoFit/>
          </a:bodyPr>
          <a:lstStyle/>
          <a:p>
            <a:pPr algn="just"/>
            <a:r>
              <a:rPr lang="en-US" i="1" dirty="0">
                <a:latin typeface="Times New Roman" panose="02020603050405020304" pitchFamily="18" charset="0"/>
                <a:ea typeface="Calibri" panose="020F0502020204030204" pitchFamily="34" charset="0"/>
              </a:rPr>
              <a:t>Additional Differences in Entrepreneurship Engagement, ASE Data</a:t>
            </a:r>
            <a:endParaRPr lang="en-US" dirty="0">
              <a:latin typeface="Times New Roman" panose="02020603050405020304" pitchFamily="18" charset="0"/>
              <a:ea typeface="Calibri" panose="020F0502020204030204" pitchFamily="34" charset="0"/>
            </a:endParaRPr>
          </a:p>
          <a:p>
            <a:pPr algn="just"/>
            <a:r>
              <a:rPr lang="en-US" sz="1400" dirty="0">
                <a:latin typeface="Times New Roman" panose="02020603050405020304" pitchFamily="18" charset="0"/>
                <a:ea typeface="Calibri" panose="020F0502020204030204" pitchFamily="34" charset="0"/>
              </a:rPr>
              <a:t>Although available Census data tables do not allow for an in-depth analysis of engagement into entrepreneurship by gender and by race/ethnicity, the exploratory results by race/ethnicity were conducted. The differences by race/ethnicity suggest that women seeking to own business are likely to be driven by different pull and push factors depending on their experiences, circumstances, and local factors.   </a:t>
            </a:r>
          </a:p>
        </p:txBody>
      </p:sp>
      <p:sp>
        <p:nvSpPr>
          <p:cNvPr id="7" name="Title 5">
            <a:extLst>
              <a:ext uri="{FF2B5EF4-FFF2-40B4-BE49-F238E27FC236}">
                <a16:creationId xmlns:a16="http://schemas.microsoft.com/office/drawing/2014/main" id="{B6227F77-038F-4EA5-81B4-203B9E0BE7DD}"/>
              </a:ext>
            </a:extLst>
          </p:cNvPr>
          <p:cNvSpPr>
            <a:spLocks noGrp="1"/>
          </p:cNvSpPr>
          <p:nvPr>
            <p:ph type="title"/>
          </p:nvPr>
        </p:nvSpPr>
        <p:spPr>
          <a:xfrm>
            <a:off x="709612" y="-254926"/>
            <a:ext cx="10772775" cy="1658198"/>
          </a:xfrm>
        </p:spPr>
        <p:txBody>
          <a:bodyPr/>
          <a:lstStyle/>
          <a:p>
            <a:r>
              <a:rPr lang="en-US" dirty="0"/>
              <a:t>Additional material (continued)</a:t>
            </a:r>
          </a:p>
        </p:txBody>
      </p:sp>
    </p:spTree>
    <p:extLst>
      <p:ext uri="{BB962C8B-B14F-4D97-AF65-F5344CB8AC3E}">
        <p14:creationId xmlns:p14="http://schemas.microsoft.com/office/powerpoint/2010/main" val="452048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EBF53158-59AA-4C2B-9EBF-DD41346140CC}"/>
              </a:ext>
            </a:extLst>
          </p:cNvPr>
          <p:cNvSpPr>
            <a:spLocks noGrp="1"/>
          </p:cNvSpPr>
          <p:nvPr>
            <p:ph type="title"/>
          </p:nvPr>
        </p:nvSpPr>
        <p:spPr>
          <a:xfrm>
            <a:off x="709612" y="-186100"/>
            <a:ext cx="10772775" cy="1658198"/>
          </a:xfrm>
        </p:spPr>
        <p:txBody>
          <a:bodyPr/>
          <a:lstStyle/>
          <a:p>
            <a:r>
              <a:rPr lang="en-US" dirty="0"/>
              <a:t>Additional material (continued)</a:t>
            </a:r>
          </a:p>
        </p:txBody>
      </p:sp>
      <p:pic>
        <p:nvPicPr>
          <p:cNvPr id="4" name="Picture 3">
            <a:extLst>
              <a:ext uri="{FF2B5EF4-FFF2-40B4-BE49-F238E27FC236}">
                <a16:creationId xmlns:a16="http://schemas.microsoft.com/office/drawing/2014/main" id="{0C9F7357-EF22-4FFC-AAED-545C00D12492}"/>
              </a:ext>
            </a:extLst>
          </p:cNvPr>
          <p:cNvPicPr>
            <a:picLocks noChangeAspect="1"/>
          </p:cNvPicPr>
          <p:nvPr/>
        </p:nvPicPr>
        <p:blipFill>
          <a:blip r:embed="rId2"/>
          <a:stretch>
            <a:fillRect/>
          </a:stretch>
        </p:blipFill>
        <p:spPr>
          <a:xfrm>
            <a:off x="1768906" y="875537"/>
            <a:ext cx="9713481" cy="4994353"/>
          </a:xfrm>
          <a:prstGeom prst="rect">
            <a:avLst/>
          </a:prstGeom>
        </p:spPr>
      </p:pic>
      <p:sp>
        <p:nvSpPr>
          <p:cNvPr id="5" name="Rectangle 4">
            <a:extLst>
              <a:ext uri="{FF2B5EF4-FFF2-40B4-BE49-F238E27FC236}">
                <a16:creationId xmlns:a16="http://schemas.microsoft.com/office/drawing/2014/main" id="{73311CF8-486F-49B4-ABDF-A1169D4FCDFB}"/>
              </a:ext>
            </a:extLst>
          </p:cNvPr>
          <p:cNvSpPr/>
          <p:nvPr/>
        </p:nvSpPr>
        <p:spPr>
          <a:xfrm>
            <a:off x="1768906" y="5690091"/>
            <a:ext cx="7207454" cy="1169551"/>
          </a:xfrm>
          <a:prstGeom prst="rect">
            <a:avLst/>
          </a:prstGeom>
        </p:spPr>
        <p:txBody>
          <a:bodyPr wrap="square">
            <a:spAutoFit/>
          </a:bodyPr>
          <a:lstStyle/>
          <a:p>
            <a:pPr algn="just"/>
            <a:r>
              <a:rPr lang="en-US" sz="1400" dirty="0">
                <a:latin typeface="Times New Roman" panose="02020603050405020304" pitchFamily="18" charset="0"/>
                <a:ea typeface="Calibri" panose="020F0502020204030204" pitchFamily="34" charset="0"/>
              </a:rPr>
              <a:t>The differences by gender within professional, scientific, and technical services industries and compared with all industries combined suggest that women seeking to own businesses are driven by different pull and push factors depending on the industry of their businesses. This further suggests diversity in ecosystems of businesses and varied experiences, circumstances, and local factors of women entrepreneurs.   </a:t>
            </a:r>
          </a:p>
        </p:txBody>
      </p:sp>
    </p:spTree>
    <p:extLst>
      <p:ext uri="{BB962C8B-B14F-4D97-AF65-F5344CB8AC3E}">
        <p14:creationId xmlns:p14="http://schemas.microsoft.com/office/powerpoint/2010/main" val="20826094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A4D3C0-F67E-4877-9762-97C4466631C2}"/>
              </a:ext>
            </a:extLst>
          </p:cNvPr>
          <p:cNvPicPr>
            <a:picLocks noChangeAspect="1"/>
          </p:cNvPicPr>
          <p:nvPr/>
        </p:nvPicPr>
        <p:blipFill>
          <a:blip r:embed="rId2"/>
          <a:stretch>
            <a:fillRect/>
          </a:stretch>
        </p:blipFill>
        <p:spPr>
          <a:xfrm>
            <a:off x="1898533" y="1950720"/>
            <a:ext cx="9531466" cy="4015002"/>
          </a:xfrm>
          <a:prstGeom prst="rect">
            <a:avLst/>
          </a:prstGeom>
        </p:spPr>
      </p:pic>
      <p:sp>
        <p:nvSpPr>
          <p:cNvPr id="4" name="Title 5">
            <a:extLst>
              <a:ext uri="{FF2B5EF4-FFF2-40B4-BE49-F238E27FC236}">
                <a16:creationId xmlns:a16="http://schemas.microsoft.com/office/drawing/2014/main" id="{FDA78599-1B1D-423A-8921-A308F7EE0EF7}"/>
              </a:ext>
            </a:extLst>
          </p:cNvPr>
          <p:cNvSpPr>
            <a:spLocks noGrp="1"/>
          </p:cNvSpPr>
          <p:nvPr>
            <p:ph type="title"/>
          </p:nvPr>
        </p:nvSpPr>
        <p:spPr/>
        <p:txBody>
          <a:bodyPr/>
          <a:lstStyle/>
          <a:p>
            <a:r>
              <a:rPr lang="en-US" dirty="0"/>
              <a:t>Additional material (continued)</a:t>
            </a:r>
          </a:p>
        </p:txBody>
      </p:sp>
    </p:spTree>
    <p:extLst>
      <p:ext uri="{BB962C8B-B14F-4D97-AF65-F5344CB8AC3E}">
        <p14:creationId xmlns:p14="http://schemas.microsoft.com/office/powerpoint/2010/main" val="20638732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5">
            <a:extLst>
              <a:ext uri="{FF2B5EF4-FFF2-40B4-BE49-F238E27FC236}">
                <a16:creationId xmlns:a16="http://schemas.microsoft.com/office/drawing/2014/main" id="{929DEF16-A05F-4E73-86FB-AE3858496E60}"/>
              </a:ext>
            </a:extLst>
          </p:cNvPr>
          <p:cNvSpPr>
            <a:spLocks noGrp="1"/>
          </p:cNvSpPr>
          <p:nvPr>
            <p:ph type="title"/>
          </p:nvPr>
        </p:nvSpPr>
        <p:spPr>
          <a:xfrm>
            <a:off x="629232" y="-162943"/>
            <a:ext cx="10772775" cy="1658198"/>
          </a:xfrm>
        </p:spPr>
        <p:txBody>
          <a:bodyPr/>
          <a:lstStyle/>
          <a:p>
            <a:r>
              <a:rPr lang="en-US" dirty="0"/>
              <a:t>Additional material (continued)</a:t>
            </a:r>
          </a:p>
        </p:txBody>
      </p:sp>
      <p:pic>
        <p:nvPicPr>
          <p:cNvPr id="5" name="Picture 4">
            <a:extLst>
              <a:ext uri="{FF2B5EF4-FFF2-40B4-BE49-F238E27FC236}">
                <a16:creationId xmlns:a16="http://schemas.microsoft.com/office/drawing/2014/main" id="{31969C09-A6FC-4A32-891A-A7D2FBD31C32}"/>
              </a:ext>
            </a:extLst>
          </p:cNvPr>
          <p:cNvPicPr>
            <a:picLocks noChangeAspect="1"/>
          </p:cNvPicPr>
          <p:nvPr/>
        </p:nvPicPr>
        <p:blipFill>
          <a:blip r:embed="rId2"/>
          <a:stretch>
            <a:fillRect/>
          </a:stretch>
        </p:blipFill>
        <p:spPr>
          <a:xfrm>
            <a:off x="1980187" y="1054108"/>
            <a:ext cx="8231626" cy="5496231"/>
          </a:xfrm>
          <a:prstGeom prst="rect">
            <a:avLst/>
          </a:prstGeom>
        </p:spPr>
      </p:pic>
    </p:spTree>
    <p:extLst>
      <p:ext uri="{BB962C8B-B14F-4D97-AF65-F5344CB8AC3E}">
        <p14:creationId xmlns:p14="http://schemas.microsoft.com/office/powerpoint/2010/main" val="209099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8CCEA-3CF6-4ACD-90AA-C5DEC6532BE9}"/>
              </a:ext>
            </a:extLst>
          </p:cNvPr>
          <p:cNvSpPr>
            <a:spLocks noGrp="1"/>
          </p:cNvSpPr>
          <p:nvPr>
            <p:ph type="title"/>
          </p:nvPr>
        </p:nvSpPr>
        <p:spPr>
          <a:xfrm>
            <a:off x="801097" y="398551"/>
            <a:ext cx="6387102" cy="1325563"/>
          </a:xfrm>
        </p:spPr>
        <p:txBody>
          <a:bodyPr>
            <a:normAutofit/>
          </a:bodyPr>
          <a:lstStyle/>
          <a:p>
            <a:r>
              <a:rPr lang="en-US" sz="4400" dirty="0"/>
              <a:t>About Optimal</a:t>
            </a:r>
          </a:p>
        </p:txBody>
      </p:sp>
      <p:sp>
        <p:nvSpPr>
          <p:cNvPr id="3" name="Content Placeholder 2">
            <a:extLst>
              <a:ext uri="{FF2B5EF4-FFF2-40B4-BE49-F238E27FC236}">
                <a16:creationId xmlns:a16="http://schemas.microsoft.com/office/drawing/2014/main" id="{3730B0E4-92C1-4861-9E64-58DBB03F3AF9}"/>
              </a:ext>
            </a:extLst>
          </p:cNvPr>
          <p:cNvSpPr>
            <a:spLocks noGrp="1"/>
          </p:cNvSpPr>
          <p:nvPr>
            <p:ph idx="1"/>
          </p:nvPr>
        </p:nvSpPr>
        <p:spPr>
          <a:xfrm>
            <a:off x="500742" y="1567543"/>
            <a:ext cx="7189087" cy="4987154"/>
          </a:xfrm>
        </p:spPr>
        <p:txBody>
          <a:bodyPr anchor="t">
            <a:noAutofit/>
          </a:bodyPr>
          <a:lstStyle/>
          <a:p>
            <a:pPr>
              <a:defRPr/>
            </a:pPr>
            <a:r>
              <a:rPr lang="en-US" dirty="0"/>
              <a:t>Real-Time Framework. Using technology to enable real-time data-driven decision making.</a:t>
            </a:r>
          </a:p>
          <a:p>
            <a:pPr>
              <a:defRPr/>
            </a:pPr>
            <a:r>
              <a:rPr lang="en-US" dirty="0"/>
              <a:t>Subject Matter Expertise. Evaluations of SBA’s Woman’s Business Centers, Small Business Development Centers, SCORE, Emerging Leaders, etc.</a:t>
            </a:r>
          </a:p>
          <a:p>
            <a:pPr>
              <a:defRPr/>
            </a:pPr>
            <a:r>
              <a:rPr lang="en-US" dirty="0"/>
              <a:t>Evaluation Approaches. Complex survey sampling strategies, non-experimental designs; Propensity Score Matching and other quasi-experimental designs.</a:t>
            </a:r>
          </a:p>
          <a:p>
            <a:pPr>
              <a:defRPr/>
            </a:pPr>
            <a:r>
              <a:rPr lang="en-US" dirty="0"/>
              <a:t>Software Development. Software development practice adhering to CMMI Level 3 standards and using Agile techniques.</a:t>
            </a:r>
          </a:p>
          <a:p>
            <a:pPr marL="0" indent="0">
              <a:buNone/>
            </a:pPr>
            <a:r>
              <a:rPr lang="en-US" dirty="0"/>
              <a:t> Authorizations to Operate:  ED, CMS, USAID, SBA</a:t>
            </a:r>
          </a:p>
        </p:txBody>
      </p:sp>
      <p:pic>
        <p:nvPicPr>
          <p:cNvPr id="7" name="Picture 6">
            <a:extLst>
              <a:ext uri="{FF2B5EF4-FFF2-40B4-BE49-F238E27FC236}">
                <a16:creationId xmlns:a16="http://schemas.microsoft.com/office/drawing/2014/main" id="{D40AEA33-B64D-43EA-A7A1-692253B756A1}"/>
              </a:ext>
            </a:extLst>
          </p:cNvPr>
          <p:cNvPicPr>
            <a:picLocks noChangeAspect="1"/>
          </p:cNvPicPr>
          <p:nvPr/>
        </p:nvPicPr>
        <p:blipFill rotWithShape="1">
          <a:blip r:embed="rId3"/>
          <a:srcRect t="16284" r="-2" b="26273"/>
          <a:stretch/>
        </p:blipFill>
        <p:spPr>
          <a:xfrm>
            <a:off x="7689829" y="10"/>
            <a:ext cx="4502173" cy="3448209"/>
          </a:xfrm>
          <a:custGeom>
            <a:avLst/>
            <a:gdLst>
              <a:gd name="connsiteX0" fmla="*/ 205627 w 4502173"/>
              <a:gd name="connsiteY0" fmla="*/ 0 h 3448219"/>
              <a:gd name="connsiteX1" fmla="*/ 4502173 w 4502173"/>
              <a:gd name="connsiteY1" fmla="*/ 0 h 3448219"/>
              <a:gd name="connsiteX2" fmla="*/ 4502173 w 4502173"/>
              <a:gd name="connsiteY2" fmla="*/ 2368934 h 3448219"/>
              <a:gd name="connsiteX3" fmla="*/ 4365663 w 4502173"/>
              <a:gd name="connsiteY3" fmla="*/ 2551486 h 3448219"/>
              <a:gd name="connsiteX4" fmla="*/ 2464181 w 4502173"/>
              <a:gd name="connsiteY4" fmla="*/ 3448219 h 3448219"/>
              <a:gd name="connsiteX5" fmla="*/ 0 w 4502173"/>
              <a:gd name="connsiteY5" fmla="*/ 984038 h 3448219"/>
              <a:gd name="connsiteX6" fmla="*/ 193648 w 4502173"/>
              <a:gd name="connsiteY6" fmla="*/ 24867 h 344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02173" h="3448219">
                <a:moveTo>
                  <a:pt x="205627" y="0"/>
                </a:moveTo>
                <a:lnTo>
                  <a:pt x="4502173" y="0"/>
                </a:lnTo>
                <a:lnTo>
                  <a:pt x="4502173" y="2368934"/>
                </a:lnTo>
                <a:lnTo>
                  <a:pt x="4365663" y="2551486"/>
                </a:lnTo>
                <a:cubicBezTo>
                  <a:pt x="3913696" y="3099144"/>
                  <a:pt x="3229704" y="3448219"/>
                  <a:pt x="2464181" y="3448219"/>
                </a:cubicBezTo>
                <a:cubicBezTo>
                  <a:pt x="1103251" y="3448219"/>
                  <a:pt x="0" y="2344968"/>
                  <a:pt x="0" y="984038"/>
                </a:cubicBezTo>
                <a:cubicBezTo>
                  <a:pt x="0" y="643806"/>
                  <a:pt x="68954" y="319678"/>
                  <a:pt x="193648" y="24867"/>
                </a:cubicBezTo>
                <a:close/>
              </a:path>
            </a:pathLst>
          </a:custGeom>
        </p:spPr>
      </p:pic>
      <p:pic>
        <p:nvPicPr>
          <p:cNvPr id="9" name="Picture 8">
            <a:extLst>
              <a:ext uri="{FF2B5EF4-FFF2-40B4-BE49-F238E27FC236}">
                <a16:creationId xmlns:a16="http://schemas.microsoft.com/office/drawing/2014/main" id="{99D54F44-22B5-422C-9F1A-6FAB54C381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9829" y="3673404"/>
            <a:ext cx="4334996" cy="2881293"/>
          </a:xfrm>
          <a:prstGeom prst="rect">
            <a:avLst/>
          </a:prstGeom>
        </p:spPr>
      </p:pic>
    </p:spTree>
    <p:extLst>
      <p:ext uri="{BB962C8B-B14F-4D97-AF65-F5344CB8AC3E}">
        <p14:creationId xmlns:p14="http://schemas.microsoft.com/office/powerpoint/2010/main" val="38188631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07FAC-0836-4D97-B829-2D7A846D8F11}"/>
              </a:ext>
            </a:extLst>
          </p:cNvPr>
          <p:cNvSpPr>
            <a:spLocks noGrp="1"/>
          </p:cNvSpPr>
          <p:nvPr>
            <p:ph type="title"/>
          </p:nvPr>
        </p:nvSpPr>
        <p:spPr/>
        <p:txBody>
          <a:bodyPr/>
          <a:lstStyle/>
          <a:p>
            <a:r>
              <a:rPr lang="en-US" dirty="0"/>
              <a:t>Gender-based business assistance</a:t>
            </a:r>
          </a:p>
        </p:txBody>
      </p:sp>
      <p:sp>
        <p:nvSpPr>
          <p:cNvPr id="3" name="Content Placeholder 2">
            <a:extLst>
              <a:ext uri="{FF2B5EF4-FFF2-40B4-BE49-F238E27FC236}">
                <a16:creationId xmlns:a16="http://schemas.microsoft.com/office/drawing/2014/main" id="{DAF8151F-013E-448D-AD29-D971CF2866D3}"/>
              </a:ext>
            </a:extLst>
          </p:cNvPr>
          <p:cNvSpPr>
            <a:spLocks noGrp="1"/>
          </p:cNvSpPr>
          <p:nvPr>
            <p:ph idx="1"/>
          </p:nvPr>
        </p:nvSpPr>
        <p:spPr/>
        <p:txBody>
          <a:bodyPr/>
          <a:lstStyle/>
          <a:p>
            <a:pPr>
              <a:buFont typeface="Arial" panose="020B0604020202020204" pitchFamily="34" charset="0"/>
              <a:buChar char="•"/>
            </a:pPr>
            <a:r>
              <a:rPr lang="en-US" dirty="0"/>
              <a:t> Women’s Business Center (WBC) – women-focused business training</a:t>
            </a:r>
          </a:p>
          <a:p>
            <a:pPr>
              <a:buFont typeface="Arial" panose="020B0604020202020204" pitchFamily="34" charset="0"/>
              <a:buChar char="•"/>
            </a:pPr>
            <a:endParaRPr lang="en-US" dirty="0"/>
          </a:p>
          <a:p>
            <a:pPr>
              <a:buFont typeface="Arial" panose="020B0604020202020204" pitchFamily="34" charset="0"/>
              <a:buChar char="•"/>
            </a:pPr>
            <a:r>
              <a:rPr lang="en-US" dirty="0"/>
              <a:t> The Anita Borg Institute’s Lean In program - women-only peer advisory groups </a:t>
            </a:r>
          </a:p>
          <a:p>
            <a:pPr>
              <a:buFont typeface="Arial" panose="020B0604020202020204" pitchFamily="34" charset="0"/>
              <a:buChar char="•"/>
            </a:pPr>
            <a:endParaRPr lang="en-US" dirty="0"/>
          </a:p>
          <a:p>
            <a:pPr>
              <a:buFont typeface="Arial" panose="020B0604020202020204" pitchFamily="34" charset="0"/>
              <a:buChar char="•"/>
            </a:pPr>
            <a:r>
              <a:rPr lang="en-US" dirty="0"/>
              <a:t> Plum Alley, Tory Burch Foundation Capital Program, and Texas Women Ventures Capital Management – women-focused financial intermediaries</a:t>
            </a:r>
          </a:p>
        </p:txBody>
      </p:sp>
    </p:spTree>
    <p:extLst>
      <p:ext uri="{BB962C8B-B14F-4D97-AF65-F5344CB8AC3E}">
        <p14:creationId xmlns:p14="http://schemas.microsoft.com/office/powerpoint/2010/main" val="3601862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295AE4-DC91-48EB-9FA8-1B6246B47EFB}"/>
              </a:ext>
            </a:extLst>
          </p:cNvPr>
          <p:cNvSpPr>
            <a:spLocks noGrp="1"/>
          </p:cNvSpPr>
          <p:nvPr>
            <p:ph idx="1"/>
          </p:nvPr>
        </p:nvSpPr>
        <p:spPr>
          <a:xfrm>
            <a:off x="676656" y="2581835"/>
            <a:ext cx="10753725" cy="3196030"/>
          </a:xfrm>
        </p:spPr>
        <p:txBody>
          <a:bodyPr>
            <a:normAutofit/>
          </a:bodyPr>
          <a:lstStyle/>
          <a:p>
            <a:pPr marL="0" indent="0" algn="ctr">
              <a:buNone/>
            </a:pPr>
            <a:r>
              <a:rPr lang="en-US" sz="5400" dirty="0">
                <a:solidFill>
                  <a:srgbClr val="50B4C8"/>
                </a:solidFill>
              </a:rPr>
              <a:t>Is there a case for gender-based </a:t>
            </a:r>
          </a:p>
          <a:p>
            <a:pPr marL="0" indent="0" algn="ctr">
              <a:buNone/>
            </a:pPr>
            <a:r>
              <a:rPr lang="en-US" sz="5400" dirty="0">
                <a:solidFill>
                  <a:srgbClr val="50B4C8"/>
                </a:solidFill>
              </a:rPr>
              <a:t>business assistance?</a:t>
            </a:r>
          </a:p>
        </p:txBody>
      </p:sp>
    </p:spTree>
    <p:extLst>
      <p:ext uri="{BB962C8B-B14F-4D97-AF65-F5344CB8AC3E}">
        <p14:creationId xmlns:p14="http://schemas.microsoft.com/office/powerpoint/2010/main" val="782686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1C2B1-F19E-4403-937F-90316C37BBF9}"/>
              </a:ext>
            </a:extLst>
          </p:cNvPr>
          <p:cNvSpPr>
            <a:spLocks noGrp="1"/>
          </p:cNvSpPr>
          <p:nvPr>
            <p:ph type="title"/>
          </p:nvPr>
        </p:nvSpPr>
        <p:spPr/>
        <p:txBody>
          <a:bodyPr/>
          <a:lstStyle/>
          <a:p>
            <a:r>
              <a:rPr lang="en-US" dirty="0"/>
              <a:t>Hypothesis 1</a:t>
            </a:r>
          </a:p>
        </p:txBody>
      </p:sp>
      <p:sp>
        <p:nvSpPr>
          <p:cNvPr id="3" name="Content Placeholder 2">
            <a:extLst>
              <a:ext uri="{FF2B5EF4-FFF2-40B4-BE49-F238E27FC236}">
                <a16:creationId xmlns:a16="http://schemas.microsoft.com/office/drawing/2014/main" id="{9D5350C2-7D49-44A5-82E8-6ACB10C11AE9}"/>
              </a:ext>
            </a:extLst>
          </p:cNvPr>
          <p:cNvSpPr>
            <a:spLocks noGrp="1"/>
          </p:cNvSpPr>
          <p:nvPr>
            <p:ph idx="1"/>
          </p:nvPr>
        </p:nvSpPr>
        <p:spPr/>
        <p:txBody>
          <a:bodyPr/>
          <a:lstStyle/>
          <a:p>
            <a:pPr>
              <a:buFont typeface="Arial" panose="020B0604020202020204" pitchFamily="34" charset="0"/>
              <a:buChar char="•"/>
            </a:pPr>
            <a:r>
              <a:rPr lang="en-US" dirty="0"/>
              <a:t> Woman start businesses for different reasons than men and have different barriers to starting and growing.</a:t>
            </a:r>
          </a:p>
        </p:txBody>
      </p:sp>
    </p:spTree>
    <p:extLst>
      <p:ext uri="{BB962C8B-B14F-4D97-AF65-F5344CB8AC3E}">
        <p14:creationId xmlns:p14="http://schemas.microsoft.com/office/powerpoint/2010/main" val="12712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DA1E2-71F6-410F-9D5D-D9ED85AC0597}"/>
              </a:ext>
            </a:extLst>
          </p:cNvPr>
          <p:cNvSpPr>
            <a:spLocks noGrp="1"/>
          </p:cNvSpPr>
          <p:nvPr>
            <p:ph type="title"/>
          </p:nvPr>
        </p:nvSpPr>
        <p:spPr/>
        <p:txBody>
          <a:bodyPr/>
          <a:lstStyle/>
          <a:p>
            <a:r>
              <a:rPr lang="en-US" dirty="0"/>
              <a:t>Hypothesis 2</a:t>
            </a:r>
          </a:p>
        </p:txBody>
      </p:sp>
      <p:sp>
        <p:nvSpPr>
          <p:cNvPr id="3" name="Content Placeholder 2">
            <a:extLst>
              <a:ext uri="{FF2B5EF4-FFF2-40B4-BE49-F238E27FC236}">
                <a16:creationId xmlns:a16="http://schemas.microsoft.com/office/drawing/2014/main" id="{177BB2D1-3122-4055-B4E9-2549313D02D7}"/>
              </a:ext>
            </a:extLst>
          </p:cNvPr>
          <p:cNvSpPr>
            <a:spLocks noGrp="1"/>
          </p:cNvSpPr>
          <p:nvPr>
            <p:ph idx="1"/>
          </p:nvPr>
        </p:nvSpPr>
        <p:spPr/>
        <p:txBody>
          <a:bodyPr/>
          <a:lstStyle/>
          <a:p>
            <a:pPr>
              <a:buFont typeface="Arial" panose="020B0604020202020204" pitchFamily="34" charset="0"/>
              <a:buChar char="•"/>
            </a:pPr>
            <a:r>
              <a:rPr lang="en-US" dirty="0"/>
              <a:t> Woman seek business advice or assistance to address different aspects of the business than men. </a:t>
            </a:r>
          </a:p>
        </p:txBody>
      </p:sp>
    </p:spTree>
    <p:extLst>
      <p:ext uri="{BB962C8B-B14F-4D97-AF65-F5344CB8AC3E}">
        <p14:creationId xmlns:p14="http://schemas.microsoft.com/office/powerpoint/2010/main" val="193760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93B8-A272-47BC-92B3-BD65D4E4CF5B}"/>
              </a:ext>
            </a:extLst>
          </p:cNvPr>
          <p:cNvSpPr>
            <a:spLocks noGrp="1"/>
          </p:cNvSpPr>
          <p:nvPr>
            <p:ph type="title"/>
          </p:nvPr>
        </p:nvSpPr>
        <p:spPr/>
        <p:txBody>
          <a:bodyPr/>
          <a:lstStyle/>
          <a:p>
            <a:r>
              <a:rPr lang="en-US" dirty="0"/>
              <a:t>Hypothesis 3</a:t>
            </a:r>
          </a:p>
        </p:txBody>
      </p:sp>
      <p:sp>
        <p:nvSpPr>
          <p:cNvPr id="3" name="Content Placeholder 2">
            <a:extLst>
              <a:ext uri="{FF2B5EF4-FFF2-40B4-BE49-F238E27FC236}">
                <a16:creationId xmlns:a16="http://schemas.microsoft.com/office/drawing/2014/main" id="{B433B1A3-E789-404A-813F-33E40AD13E87}"/>
              </a:ext>
            </a:extLst>
          </p:cNvPr>
          <p:cNvSpPr>
            <a:spLocks noGrp="1"/>
          </p:cNvSpPr>
          <p:nvPr>
            <p:ph idx="1"/>
          </p:nvPr>
        </p:nvSpPr>
        <p:spPr/>
        <p:txBody>
          <a:bodyPr/>
          <a:lstStyle/>
          <a:p>
            <a:pPr>
              <a:buFont typeface="Arial" panose="020B0604020202020204" pitchFamily="34" charset="0"/>
              <a:buChar char="•"/>
            </a:pPr>
            <a:r>
              <a:rPr lang="en-US" dirty="0"/>
              <a:t> Woman are more likely than men to rely on business assistance from informal or non-professional sources.</a:t>
            </a:r>
          </a:p>
        </p:txBody>
      </p:sp>
    </p:spTree>
    <p:extLst>
      <p:ext uri="{BB962C8B-B14F-4D97-AF65-F5344CB8AC3E}">
        <p14:creationId xmlns:p14="http://schemas.microsoft.com/office/powerpoint/2010/main" val="3305679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BF5C0-47A2-4CCB-8381-556EC45A1B63}"/>
              </a:ext>
            </a:extLst>
          </p:cNvPr>
          <p:cNvSpPr>
            <a:spLocks noGrp="1"/>
          </p:cNvSpPr>
          <p:nvPr>
            <p:ph type="title"/>
          </p:nvPr>
        </p:nvSpPr>
        <p:spPr/>
        <p:txBody>
          <a:bodyPr/>
          <a:lstStyle/>
          <a:p>
            <a:r>
              <a:rPr lang="en-US" dirty="0"/>
              <a:t>Hypothesis 4</a:t>
            </a:r>
          </a:p>
        </p:txBody>
      </p:sp>
      <p:sp>
        <p:nvSpPr>
          <p:cNvPr id="3" name="Content Placeholder 2">
            <a:extLst>
              <a:ext uri="{FF2B5EF4-FFF2-40B4-BE49-F238E27FC236}">
                <a16:creationId xmlns:a16="http://schemas.microsoft.com/office/drawing/2014/main" id="{FE569307-3D4A-44A4-BA8D-ABD8126CF386}"/>
              </a:ext>
            </a:extLst>
          </p:cNvPr>
          <p:cNvSpPr>
            <a:spLocks noGrp="1"/>
          </p:cNvSpPr>
          <p:nvPr>
            <p:ph idx="1"/>
          </p:nvPr>
        </p:nvSpPr>
        <p:spPr/>
        <p:txBody>
          <a:bodyPr/>
          <a:lstStyle/>
          <a:p>
            <a:pPr>
              <a:buFont typeface="Arial" panose="020B0604020202020204" pitchFamily="34" charset="0"/>
              <a:buChar char="•"/>
            </a:pPr>
            <a:r>
              <a:rPr lang="en-US" dirty="0"/>
              <a:t> Woman are less likely than men to perceive business advice and assistance as effective.</a:t>
            </a:r>
          </a:p>
        </p:txBody>
      </p:sp>
    </p:spTree>
    <p:extLst>
      <p:ext uri="{BB962C8B-B14F-4D97-AF65-F5344CB8AC3E}">
        <p14:creationId xmlns:p14="http://schemas.microsoft.com/office/powerpoint/2010/main" val="603379621"/>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1635</TotalTime>
  <Words>1110</Words>
  <Application>Microsoft Office PowerPoint</Application>
  <PresentationFormat>Widescreen</PresentationFormat>
  <Paragraphs>206</Paragraphs>
  <Slides>25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Franklin Gothic Medium Cond</vt:lpstr>
      <vt:lpstr>Times New Roman</vt:lpstr>
      <vt:lpstr>Metropolitan</vt:lpstr>
      <vt:lpstr>Business Assistance and Women Entrepreneurs</vt:lpstr>
      <vt:lpstr>PowerPoint Presentation</vt:lpstr>
      <vt:lpstr>About Optimal</vt:lpstr>
      <vt:lpstr>Gender-based business assistance</vt:lpstr>
      <vt:lpstr>PowerPoint Presentation</vt:lpstr>
      <vt:lpstr>Hypothesis 1</vt:lpstr>
      <vt:lpstr>Hypothesis 2</vt:lpstr>
      <vt:lpstr>Hypothesis 3</vt:lpstr>
      <vt:lpstr>Hypothesis 4</vt:lpstr>
      <vt:lpstr>Hypothesis 5</vt:lpstr>
      <vt:lpstr>2016 Annual Survey of Entrepreneurs</vt:lpstr>
      <vt:lpstr>2016 Survey of Women’s Business Centers</vt:lpstr>
      <vt:lpstr>Hypothesis 1 - Supported</vt:lpstr>
      <vt:lpstr>Hypothesis 2 - Supported</vt:lpstr>
      <vt:lpstr>Hypothesis 3 – Partially supported</vt:lpstr>
      <vt:lpstr>Hypothesis 4 – Not supported</vt:lpstr>
      <vt:lpstr>Hypothesis 5 – Not supported</vt:lpstr>
      <vt:lpstr>Is there a case for gender-based business assistance?</vt:lpstr>
      <vt:lpstr>Future Research</vt:lpstr>
      <vt:lpstr>Questions?</vt:lpstr>
      <vt:lpstr>Additional material</vt:lpstr>
      <vt:lpstr>Additional material (continued)</vt:lpstr>
      <vt:lpstr>Additional material (continued)</vt:lpstr>
      <vt:lpstr>Additional material (continued)</vt:lpstr>
      <vt:lpstr>Additional material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Assistance and Women Entrepreneurs</dc:title>
  <dc:creator>Jennifer Auer</dc:creator>
  <cp:lastModifiedBy>Tracy Vogel</cp:lastModifiedBy>
  <cp:revision>87</cp:revision>
  <dcterms:created xsi:type="dcterms:W3CDTF">2018-09-06T21:14:59Z</dcterms:created>
  <dcterms:modified xsi:type="dcterms:W3CDTF">2018-09-25T17:55:06Z</dcterms:modified>
</cp:coreProperties>
</file>